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  <p:sldMasterId id="2147483661" r:id="rId2"/>
  </p:sldMasterIdLst>
  <p:notesMasterIdLst>
    <p:notesMasterId r:id="rId33"/>
  </p:notesMasterIdLst>
  <p:sldIdLst>
    <p:sldId id="298" r:id="rId3"/>
    <p:sldId id="267" r:id="rId4"/>
    <p:sldId id="275" r:id="rId5"/>
    <p:sldId id="257" r:id="rId6"/>
    <p:sldId id="280" r:id="rId7"/>
    <p:sldId id="281" r:id="rId8"/>
    <p:sldId id="295" r:id="rId9"/>
    <p:sldId id="258" r:id="rId10"/>
    <p:sldId id="268" r:id="rId11"/>
    <p:sldId id="259" r:id="rId12"/>
    <p:sldId id="282" r:id="rId13"/>
    <p:sldId id="289" r:id="rId14"/>
    <p:sldId id="276" r:id="rId15"/>
    <p:sldId id="283" r:id="rId16"/>
    <p:sldId id="286" r:id="rId17"/>
    <p:sldId id="287" r:id="rId18"/>
    <p:sldId id="288" r:id="rId19"/>
    <p:sldId id="269" r:id="rId20"/>
    <p:sldId id="290" r:id="rId21"/>
    <p:sldId id="270" r:id="rId22"/>
    <p:sldId id="274" r:id="rId23"/>
    <p:sldId id="272" r:id="rId24"/>
    <p:sldId id="265" r:id="rId25"/>
    <p:sldId id="266" r:id="rId26"/>
    <p:sldId id="291" r:id="rId27"/>
    <p:sldId id="292" r:id="rId28"/>
    <p:sldId id="293" r:id="rId29"/>
    <p:sldId id="294" r:id="rId30"/>
    <p:sldId id="296" r:id="rId31"/>
    <p:sldId id="297" r:id="rId32"/>
  </p:sldIdLst>
  <p:sldSz cx="9144000" cy="6858000" type="screen4x3"/>
  <p:notesSz cx="6858000" cy="9144000"/>
  <p:defaultTextStyle>
    <a:defPPr>
      <a:defRPr lang="ar-DZ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778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7761" autoAdjust="0"/>
    <p:restoredTop sz="94686" autoAdjust="0"/>
  </p:normalViewPr>
  <p:slideViewPr>
    <p:cSldViewPr>
      <p:cViewPr varScale="1">
        <p:scale>
          <a:sx n="51" d="100"/>
          <a:sy n="51" d="100"/>
        </p:scale>
        <p:origin x="-135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49411-65D2-4054-9183-DD4D6CB4D3E3}" type="datetimeFigureOut">
              <a:rPr lang="fr-FR" smtClean="0"/>
              <a:pPr/>
              <a:t>17/02/2017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ABF8B-3CE0-4F98-91FE-75CC60412D2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51366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FR" b="1" i="1" smtClean="0"/>
              <a:t>Remarque : Les adresses 0C à 2F sont réservées pour les</a:t>
            </a:r>
            <a:r>
              <a:rPr lang="ar-DZ" b="1" i="1" smtClean="0"/>
              <a:t> </a:t>
            </a:r>
            <a:r>
              <a:rPr lang="fr-FR" b="1" i="1" smtClean="0"/>
              <a:t>registres banalisés. Stockés en RAM, ils n’ont pas de but précis et</a:t>
            </a:r>
          </a:p>
          <a:p>
            <a:r>
              <a:rPr lang="fr-FR" b="1" i="1" smtClean="0"/>
              <a:t>peuvent être utilisés pour diverses applications.</a:t>
            </a:r>
            <a:endParaRPr lang="fr-FR" smtClean="0"/>
          </a:p>
        </p:txBody>
      </p:sp>
      <p:sp>
        <p:nvSpPr>
          <p:cNvPr id="6144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FCDC3A-7AB8-45D7-8CA5-36148793C2C7}" type="slidenum">
              <a:rPr lang="fr-FR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9F8E4D-E46D-4CCD-A494-FE145FDD7D6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CAA4B-689B-4550-8C61-5A81AC028C00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46AF1-E0E2-4293-AEF1-A8C0A3065B22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90262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EC1C7-4EBE-40A7-80D1-CB641E6F212F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C87EB-EC61-4845-9B72-0CA75F73C2D2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048923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733EB-8CCC-4AAB-99E5-E0133DB4ABDD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E9AB3-5B4D-444C-A954-CF9381396999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52245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D6E3D-6F2F-43B3-83EC-19C71BF112A0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4378-6BC9-4BE1-967B-752CF924F4C4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26959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7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D03DA-7643-4357-9EC7-952FE90F419E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0B8C0-56BB-4A29-8215-64AF5BDDECFB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7517370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B7786-21A5-41FD-B2AF-A94DD4E3DA70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0F42E-3AAE-4A19-A6A6-8D04AB670653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1122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4567B-C36C-428E-AA89-F4F8E5D03E9F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8E9A9-727C-4FFC-9086-9F8ACFBA2CAC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8919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BF3A4-423B-4FA1-A54B-186FC156A5F6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ACF74-B689-4BE7-BB01-AD7AA7611CBE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13077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ar-DZ" noProof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5925-56B9-4093-B47E-C7CD4FD512BF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FC074-49A3-432B-A670-EA3936253EAB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28510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22289-D82E-448F-8C54-837B6A846360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8F451-0055-487B-8989-E263C8CDBFBA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06870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7635C-5DDB-4643-895D-7291C5DD048C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A6DDC-EB6D-4E07-99F3-32F419B62CC5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388769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682625" y="609600"/>
            <a:ext cx="8080375" cy="54864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2pPr>
          </a:lstStyle>
          <a:p>
            <a:pPr lvl="1">
              <a:defRPr/>
            </a:pPr>
            <a:fld id="{31E98B7C-8B61-4508-8B06-7F139BF713F0}" type="slidenum">
              <a:rPr/>
              <a:pPr lvl="1">
                <a:defRPr/>
              </a:pPr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95559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DZ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ar-DZ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ar-DZ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90922-DB69-49AC-B8A8-1916BCA11039}" type="datetimeFigureOut">
              <a:rPr lang="ar-DZ" smtClean="0"/>
              <a:pPr/>
              <a:t>21-05-1438</a:t>
            </a:fld>
            <a:endParaRPr lang="ar-DZ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7861-B6FC-49BC-A224-363966F65558}" type="slidenum">
              <a:rPr lang="ar-DZ" smtClean="0"/>
              <a:pPr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عنصر نائب للعنوان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ar-DZ" smtClean="0"/>
          </a:p>
        </p:txBody>
      </p:sp>
      <p:sp>
        <p:nvSpPr>
          <p:cNvPr id="2051" name="عنصر نائب للنص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350991-9C6B-48A6-9E5A-1A39C7D1685F}" type="datetimeFigureOut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21-05-1438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35C74C-979F-4291-A226-C7E37AD9AA09}" type="slidenum">
              <a:rPr lang="ar-D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ar-D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385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643050"/>
            <a:ext cx="89289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DZ" sz="4800" b="1" u="sng" dirty="0" smtClean="0">
                <a:ln/>
                <a:solidFill>
                  <a:srgbClr val="277806"/>
                </a:solidFill>
                <a:latin typeface="Arial"/>
                <a:cs typeface="Arial"/>
              </a:rPr>
              <a:t>الموضوع:</a:t>
            </a:r>
          </a:p>
          <a:p>
            <a:pPr algn="ctr"/>
            <a:r>
              <a:rPr lang="ar-DZ" sz="4800" b="1" dirty="0" smtClean="0">
                <a:ln/>
                <a:solidFill>
                  <a:srgbClr val="277806"/>
                </a:solidFill>
                <a:latin typeface="Arial"/>
                <a:cs typeface="Arial"/>
              </a:rPr>
              <a:t>المكر </a:t>
            </a:r>
            <a:r>
              <a:rPr lang="ar-DZ" sz="4800" b="1" dirty="0" smtClean="0">
                <a:ln/>
                <a:solidFill>
                  <a:srgbClr val="277806"/>
                </a:solidFill>
                <a:latin typeface="Arial"/>
                <a:cs typeface="Arial"/>
              </a:rPr>
              <a:t>ومراقب</a:t>
            </a:r>
            <a:endParaRPr lang="fr-FR" sz="4800" b="1" dirty="0" smtClean="0">
              <a:ln/>
              <a:solidFill>
                <a:srgbClr val="277806"/>
              </a:solidFill>
              <a:latin typeface="Arial"/>
              <a:cs typeface="Arial"/>
            </a:endParaRPr>
          </a:p>
          <a:p>
            <a:pPr algn="ctr"/>
            <a:r>
              <a:rPr lang="ar-EG" sz="4800" b="1" dirty="0" smtClean="0">
                <a:solidFill>
                  <a:srgbClr val="FF0000"/>
                </a:solidFill>
                <a:latin typeface="Algerian" pitchFamily="82" charset="0"/>
              </a:rPr>
              <a:t>(</a:t>
            </a:r>
            <a:r>
              <a:rPr lang="en-US" sz="4800" b="1" dirty="0" err="1" smtClean="0">
                <a:solidFill>
                  <a:srgbClr val="FF0000"/>
                </a:solidFill>
                <a:latin typeface="Algerian" pitchFamily="82" charset="0"/>
              </a:rPr>
              <a:t>microcontrôleur</a:t>
            </a:r>
            <a:r>
              <a:rPr lang="ar-EG" sz="4800" b="1" dirty="0" smtClean="0">
                <a:solidFill>
                  <a:srgbClr val="FF0000"/>
                </a:solidFill>
                <a:latin typeface="Algerian" pitchFamily="82" charset="0"/>
              </a:rPr>
              <a:t>) </a:t>
            </a:r>
            <a:endParaRPr lang="ar-DZ" sz="4800" dirty="0" smtClean="0">
              <a:solidFill>
                <a:srgbClr val="FF0000"/>
              </a:solidFill>
              <a:latin typeface="Algerian" pitchFamily="82" charset="0"/>
            </a:endParaRPr>
          </a:p>
          <a:p>
            <a:pPr algn="ctr"/>
            <a:r>
              <a:rPr lang="ar-DZ" sz="4800" b="1" dirty="0" smtClean="0">
                <a:ln/>
                <a:solidFill>
                  <a:srgbClr val="277806"/>
                </a:solidFill>
                <a:latin typeface="Arial"/>
                <a:cs typeface="Arial"/>
              </a:rPr>
              <a:t> </a:t>
            </a:r>
            <a:r>
              <a:rPr lang="fr-FR" sz="4800" b="1" dirty="0" smtClean="0">
                <a:ln/>
                <a:solidFill>
                  <a:srgbClr val="277806"/>
                </a:solidFill>
                <a:latin typeface="Arial"/>
                <a:cs typeface="Arial"/>
              </a:rPr>
              <a:t>PIC16F84 </a:t>
            </a:r>
            <a:endParaRPr lang="ar-SA" sz="4800" b="1" dirty="0">
              <a:ln/>
              <a:solidFill>
                <a:srgbClr val="277806"/>
              </a:solidFill>
              <a:latin typeface="Arial"/>
              <a:cs typeface="Arial"/>
            </a:endParaRPr>
          </a:p>
          <a:p>
            <a:endParaRPr lang="fr-FR" sz="3200" b="1" dirty="0" smtClean="0">
              <a:ln/>
              <a:solidFill>
                <a:srgbClr val="277806"/>
              </a:solidFill>
              <a:latin typeface="Arial"/>
              <a:cs typeface="Arial"/>
            </a:endParaRPr>
          </a:p>
          <a:p>
            <a:endParaRPr lang="ar-DZ" sz="3200" b="1" dirty="0" smtClean="0">
              <a:ln/>
              <a:solidFill>
                <a:srgbClr val="277806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rgbClr val="FFEFD1"/>
            </a:gs>
            <a:gs pos="8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image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578055"/>
            <a:ext cx="1162050" cy="866775"/>
          </a:xfrm>
          <a:prstGeom prst="rect">
            <a:avLst/>
          </a:prstGeom>
        </p:spPr>
      </p:pic>
      <p:sp>
        <p:nvSpPr>
          <p:cNvPr id="8" name="Text Box 43"/>
          <p:cNvSpPr txBox="1">
            <a:spLocks noChangeArrowheads="1"/>
          </p:cNvSpPr>
          <p:nvPr/>
        </p:nvSpPr>
        <p:spPr bwMode="auto">
          <a:xfrm>
            <a:off x="3313705" y="1708097"/>
            <a:ext cx="37054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rtl="0" eaLnBrk="0" hangingPunct="0"/>
            <a:r>
              <a:rPr lang="ar-DZ" sz="28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 : الدارة المهتزة  ( </a:t>
            </a:r>
            <a:r>
              <a:rPr lang="ar-DZ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 pitchFamily="18" charset="0"/>
              </a:rPr>
              <a:t>الساعة )</a:t>
            </a:r>
            <a:endParaRPr lang="fr-FR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8027987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7017324" y="1758007"/>
            <a:ext cx="1867819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fr-FR" sz="24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Times New Roman" pitchFamily="18" charset="0"/>
              </a:rPr>
              <a:t>OSC1 , </a:t>
            </a:r>
            <a:r>
              <a:rPr lang="fr-FR" sz="24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OSC </a:t>
            </a:r>
            <a:r>
              <a:rPr lang="fr-FR" sz="2400" b="1" i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cs typeface="Times New Roman" pitchFamily="18" charset="0"/>
              </a:rPr>
              <a:t>2 </a:t>
            </a:r>
            <a:endParaRPr lang="fr-FR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Bulle ronde 3"/>
          <p:cNvSpPr/>
          <p:nvPr/>
        </p:nvSpPr>
        <p:spPr>
          <a:xfrm>
            <a:off x="909339" y="188640"/>
            <a:ext cx="1996729" cy="1800200"/>
          </a:xfrm>
          <a:prstGeom prst="wedgeEllipseCallout">
            <a:avLst>
              <a:gd name="adj1" fmla="val 86022"/>
              <a:gd name="adj2" fmla="val 143070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4613736" y="626721"/>
            <a:ext cx="2994731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ar-DZ" sz="4400" dirty="0" smtClean="0"/>
              <a:t>الأكثر استعمالا </a:t>
            </a:r>
            <a:endParaRPr lang="fr-FR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7899" y="62086"/>
            <a:ext cx="7336507" cy="648806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 rot="20314498">
            <a:off x="3086308" y="2498057"/>
            <a:ext cx="3096000" cy="828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ar-DZ" sz="4400" b="1" i="1" dirty="0" smtClean="0">
                <a:solidFill>
                  <a:srgbClr val="FF0000"/>
                </a:solidFill>
              </a:rPr>
              <a:t>التكوين الداخلي</a:t>
            </a:r>
            <a:endParaRPr lang="fr-FR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37225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1">
                <a:tint val="66000"/>
                <a:satMod val="160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شكل بيضاوي 36"/>
          <p:cNvSpPr/>
          <p:nvPr/>
        </p:nvSpPr>
        <p:spPr>
          <a:xfrm>
            <a:off x="5643563" y="4429125"/>
            <a:ext cx="2000250" cy="178593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29" name="مستطيل مستدير الزوايا 28"/>
          <p:cNvSpPr/>
          <p:nvPr/>
        </p:nvSpPr>
        <p:spPr>
          <a:xfrm>
            <a:off x="5000625" y="2000250"/>
            <a:ext cx="2500313" cy="20716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9" name="مربع نص 8"/>
          <p:cNvSpPr txBox="1"/>
          <p:nvPr/>
        </p:nvSpPr>
        <p:spPr>
          <a:xfrm>
            <a:off x="785813" y="1071563"/>
            <a:ext cx="8072437" cy="4619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400" b="1" dirty="0"/>
              <a:t>البنية العامة </a:t>
            </a:r>
            <a:r>
              <a:rPr lang="ar-DZ" sz="2400" b="1" dirty="0" smtClean="0"/>
              <a:t>للميكرو مراقب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PIC</a:t>
            </a:r>
            <a:r>
              <a:rPr lang="en-US" sz="2400" b="1" dirty="0"/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16F84</a:t>
            </a:r>
            <a:r>
              <a:rPr lang="fr-FR" sz="2400" b="1" dirty="0"/>
              <a:t>A </a:t>
            </a:r>
            <a:r>
              <a:rPr lang="ar-DZ" sz="2400" b="1" dirty="0"/>
              <a:t> تحوي أربعة مكونات أساسية هي:</a:t>
            </a:r>
            <a:endParaRPr lang="en-US" sz="2400" b="1" dirty="0"/>
          </a:p>
        </p:txBody>
      </p:sp>
      <p:sp>
        <p:nvSpPr>
          <p:cNvPr id="12" name="مستطيل 11"/>
          <p:cNvSpPr/>
          <p:nvPr/>
        </p:nvSpPr>
        <p:spPr>
          <a:xfrm>
            <a:off x="357188" y="2643188"/>
            <a:ext cx="1131887" cy="3381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600" b="1" dirty="0">
                <a:solidFill>
                  <a:schemeClr val="tx1"/>
                </a:solidFill>
              </a:rPr>
              <a:t>ذاكرة البرنامج</a:t>
            </a:r>
            <a:endParaRPr lang="ar-DZ" sz="1600" dirty="0">
              <a:solidFill>
                <a:schemeClr val="tx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643813" y="2786063"/>
            <a:ext cx="1189037" cy="3698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/>
              <a:t>ذاكرة البيانات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3428992" y="4702513"/>
            <a:ext cx="110158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 smtClean="0"/>
              <a:t>المعالج</a:t>
            </a:r>
            <a:r>
              <a:rPr lang="fr-FR" b="1" dirty="0" smtClean="0"/>
              <a:t>CPU</a:t>
            </a:r>
            <a:endParaRPr lang="ar-DZ" b="1" dirty="0"/>
          </a:p>
        </p:txBody>
      </p:sp>
      <p:sp>
        <p:nvSpPr>
          <p:cNvPr id="15" name="مستطيل 14"/>
          <p:cNvSpPr/>
          <p:nvPr/>
        </p:nvSpPr>
        <p:spPr>
          <a:xfrm>
            <a:off x="6715125" y="6286500"/>
            <a:ext cx="2095500" cy="3381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1600" b="1" dirty="0"/>
              <a:t>المحيطات أو المنافذ الإضافية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2357422" y="270230"/>
            <a:ext cx="535915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DZ" sz="2800" b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الهيكلة القاعدية </a:t>
            </a:r>
            <a:r>
              <a:rPr lang="ar-DZ" sz="28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للميكرو مراقب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PIC 16F84</a:t>
            </a:r>
            <a:r>
              <a:rPr lang="fr-FR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A</a:t>
            </a:r>
            <a:endParaRPr lang="ar-DZ" sz="2800" b="1" dirty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raditional Arabic" pitchFamily="2" charset="-78"/>
            </a:endParaRPr>
          </a:p>
        </p:txBody>
      </p:sp>
      <p:pic>
        <p:nvPicPr>
          <p:cNvPr id="18" name="صورة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0294" y="3852863"/>
            <a:ext cx="3317337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667125" y="3500438"/>
            <a:ext cx="1309687" cy="122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-1311995">
            <a:off x="5894096" y="2037404"/>
            <a:ext cx="1211567" cy="121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18338" y="3263900"/>
            <a:ext cx="1008223" cy="79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19792" y="2357438"/>
            <a:ext cx="1526116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309"/>
          <a:stretch/>
        </p:blipFill>
        <p:spPr bwMode="auto">
          <a:xfrm rot="-2078646">
            <a:off x="5884862" y="5108729"/>
            <a:ext cx="1095375" cy="94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Imatg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63049" y="48815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مستطيل 24"/>
          <p:cNvSpPr>
            <a:spLocks noChangeArrowheads="1"/>
          </p:cNvSpPr>
          <p:nvPr/>
        </p:nvSpPr>
        <p:spPr bwMode="auto">
          <a:xfrm>
            <a:off x="289454" y="6400006"/>
            <a:ext cx="1430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PIC</a:t>
            </a:r>
            <a:r>
              <a:rPr lang="en-US" b="1" dirty="0">
                <a:latin typeface="Calibri" pitchFamily="34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16F84</a:t>
            </a:r>
            <a:r>
              <a:rPr lang="fr-FR" b="1" dirty="0">
                <a:latin typeface="Calibri" pitchFamily="34" charset="0"/>
              </a:rPr>
              <a:t>A </a:t>
            </a:r>
            <a:endParaRPr lang="ar-DZ" dirty="0">
              <a:latin typeface="Calibri" pitchFamily="34" charset="0"/>
            </a:endParaRPr>
          </a:p>
        </p:txBody>
      </p:sp>
      <p:sp>
        <p:nvSpPr>
          <p:cNvPr id="28" name="سهم منحني 27"/>
          <p:cNvSpPr/>
          <p:nvPr/>
        </p:nvSpPr>
        <p:spPr>
          <a:xfrm>
            <a:off x="2357422" y="3714752"/>
            <a:ext cx="1566506" cy="1285884"/>
          </a:xfrm>
          <a:prstGeom prst="bentArrow">
            <a:avLst>
              <a:gd name="adj1" fmla="val 25000"/>
              <a:gd name="adj2" fmla="val 23591"/>
              <a:gd name="adj3" fmla="val 45277"/>
              <a:gd name="adj4" fmla="val 43750"/>
            </a:avLst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>
              <a:solidFill>
                <a:schemeClr val="tx1"/>
              </a:solidFill>
            </a:endParaRPr>
          </a:p>
        </p:txBody>
      </p:sp>
      <p:sp>
        <p:nvSpPr>
          <p:cNvPr id="30" name="مستطيل 29"/>
          <p:cNvSpPr>
            <a:spLocks noChangeArrowheads="1"/>
          </p:cNvSpPr>
          <p:nvPr/>
        </p:nvSpPr>
        <p:spPr bwMode="auto">
          <a:xfrm>
            <a:off x="5214938" y="2143125"/>
            <a:ext cx="714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sz="1400" b="1" dirty="0">
                <a:latin typeface="Times New Roman" pitchFamily="18" charset="0"/>
                <a:cs typeface="Times New Roman" pitchFamily="18" charset="0"/>
              </a:rPr>
              <a:t>SRAM</a:t>
            </a:r>
            <a:endParaRPr lang="ar-DZ" sz="1400" dirty="0">
              <a:latin typeface="Calibri" pitchFamily="34" charset="0"/>
            </a:endParaRPr>
          </a:p>
        </p:txBody>
      </p:sp>
      <p:sp>
        <p:nvSpPr>
          <p:cNvPr id="31" name="مستطيل 30"/>
          <p:cNvSpPr>
            <a:spLocks noChangeArrowheads="1"/>
          </p:cNvSpPr>
          <p:nvPr/>
        </p:nvSpPr>
        <p:spPr bwMode="auto">
          <a:xfrm>
            <a:off x="6504503" y="3643918"/>
            <a:ext cx="860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fr-FR" sz="1200" b="1" dirty="0">
                <a:latin typeface="Times New Roman" pitchFamily="18" charset="0"/>
                <a:cs typeface="Times New Roman" pitchFamily="18" charset="0"/>
              </a:rPr>
              <a:t>EEPROM</a:t>
            </a:r>
            <a:endParaRPr lang="ar-DZ" sz="1200" dirty="0">
              <a:latin typeface="Calibri" pitchFamily="34" charset="0"/>
            </a:endParaRPr>
          </a:p>
        </p:txBody>
      </p:sp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63" y="4643438"/>
            <a:ext cx="434975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سهم إلى اليسار واليمين 33"/>
          <p:cNvSpPr/>
          <p:nvPr/>
        </p:nvSpPr>
        <p:spPr>
          <a:xfrm rot="1987325">
            <a:off x="2986435" y="3216015"/>
            <a:ext cx="804863" cy="246063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35" name="سهم إلى اليسار واليمين 34"/>
          <p:cNvSpPr/>
          <p:nvPr/>
        </p:nvSpPr>
        <p:spPr>
          <a:xfrm rot="7766762">
            <a:off x="4315071" y="3045094"/>
            <a:ext cx="720725" cy="249238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36" name="سهم إلى اليسار واليمين 35"/>
          <p:cNvSpPr/>
          <p:nvPr/>
        </p:nvSpPr>
        <p:spPr>
          <a:xfrm rot="1987325">
            <a:off x="4681537" y="4479926"/>
            <a:ext cx="1066800" cy="327025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</p:spTree>
    <p:extLst>
      <p:ext uri="{BB962C8B-B14F-4D97-AF65-F5344CB8AC3E}">
        <p14:creationId xmlns:p14="http://schemas.microsoft.com/office/powerpoint/2010/main" xmlns="" val="267551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9" grpId="0" animBg="1"/>
      <p:bldP spid="9" grpId="0" animBg="1"/>
      <p:bldP spid="12" grpId="0" animBg="1"/>
      <p:bldP spid="13" grpId="0" animBg="1"/>
      <p:bldP spid="14" grpId="0" animBg="1"/>
      <p:bldP spid="15" grpId="0" animBg="1"/>
      <p:bldP spid="25" grpId="0"/>
      <p:bldP spid="30" grpId="0"/>
      <p:bldP spid="31" grpId="0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5123"/>
          <p:cNvSpPr/>
          <p:nvPr/>
        </p:nvSpPr>
        <p:spPr>
          <a:xfrm>
            <a:off x="3528470" y="1477738"/>
            <a:ext cx="1331562" cy="51110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6" name="Rectangle 475"/>
          <p:cNvSpPr/>
          <p:nvPr/>
        </p:nvSpPr>
        <p:spPr>
          <a:xfrm>
            <a:off x="755576" y="332656"/>
            <a:ext cx="1512168" cy="18002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8" name="ZoneTexte 477"/>
          <p:cNvSpPr txBox="1"/>
          <p:nvPr/>
        </p:nvSpPr>
        <p:spPr>
          <a:xfrm>
            <a:off x="844163" y="817257"/>
            <a:ext cx="1208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 smtClean="0"/>
              <a:t>Mémoire flash de</a:t>
            </a:r>
          </a:p>
          <a:p>
            <a:pPr algn="ctr"/>
            <a:r>
              <a:rPr lang="fr-FR" sz="1600" b="1" dirty="0" smtClean="0"/>
              <a:t>programme</a:t>
            </a:r>
            <a:endParaRPr lang="fr-FR" sz="1600" b="1" dirty="0"/>
          </a:p>
        </p:txBody>
      </p:sp>
      <p:sp>
        <p:nvSpPr>
          <p:cNvPr id="479" name="Rectangle 478"/>
          <p:cNvSpPr/>
          <p:nvPr/>
        </p:nvSpPr>
        <p:spPr>
          <a:xfrm>
            <a:off x="3347864" y="332656"/>
            <a:ext cx="1728192" cy="5229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20" name="Rectangle 5119"/>
          <p:cNvSpPr/>
          <p:nvPr/>
        </p:nvSpPr>
        <p:spPr>
          <a:xfrm>
            <a:off x="751675" y="1743858"/>
            <a:ext cx="14879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b="1" i="1" dirty="0"/>
              <a:t>1k "mots" de 14 bits</a:t>
            </a:r>
          </a:p>
        </p:txBody>
      </p:sp>
      <p:sp>
        <p:nvSpPr>
          <p:cNvPr id="5121" name="Rectangle 5120"/>
          <p:cNvSpPr/>
          <p:nvPr/>
        </p:nvSpPr>
        <p:spPr>
          <a:xfrm>
            <a:off x="3345756" y="464186"/>
            <a:ext cx="17824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b="1" dirty="0" smtClean="0"/>
              <a:t>compteur de programme</a:t>
            </a:r>
            <a:endParaRPr lang="fr-FR" sz="1200" b="1" dirty="0"/>
          </a:p>
        </p:txBody>
      </p:sp>
      <p:sp>
        <p:nvSpPr>
          <p:cNvPr id="5123" name="Rectangle 5122"/>
          <p:cNvSpPr/>
          <p:nvPr/>
        </p:nvSpPr>
        <p:spPr>
          <a:xfrm>
            <a:off x="3744490" y="1465620"/>
            <a:ext cx="934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400" dirty="0" smtClean="0"/>
              <a:t>Pile</a:t>
            </a:r>
          </a:p>
          <a:p>
            <a:pPr algn="ctr"/>
            <a:r>
              <a:rPr lang="fr-FR" sz="1400" dirty="0" smtClean="0"/>
              <a:t>8NIVEAUX</a:t>
            </a:r>
            <a:endParaRPr lang="fr-FR" sz="1400" dirty="0"/>
          </a:p>
        </p:txBody>
      </p:sp>
      <p:sp>
        <p:nvSpPr>
          <p:cNvPr id="5125" name="Rectangle à coins arrondis 5124"/>
          <p:cNvSpPr/>
          <p:nvPr/>
        </p:nvSpPr>
        <p:spPr>
          <a:xfrm>
            <a:off x="5207575" y="741185"/>
            <a:ext cx="936104" cy="12601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26" name="Rectangle à coins arrondis 5125"/>
          <p:cNvSpPr/>
          <p:nvPr/>
        </p:nvSpPr>
        <p:spPr>
          <a:xfrm>
            <a:off x="7526048" y="188640"/>
            <a:ext cx="862376" cy="167418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27" name="Trapèze 5126"/>
          <p:cNvSpPr/>
          <p:nvPr/>
        </p:nvSpPr>
        <p:spPr>
          <a:xfrm>
            <a:off x="5336074" y="2276872"/>
            <a:ext cx="1224136" cy="432048"/>
          </a:xfrm>
          <a:prstGeom prst="trapezoid">
            <a:avLst>
              <a:gd name="adj" fmla="val 6392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28" name="Rectangle 5127"/>
          <p:cNvSpPr/>
          <p:nvPr/>
        </p:nvSpPr>
        <p:spPr>
          <a:xfrm>
            <a:off x="5620787" y="3140968"/>
            <a:ext cx="967437" cy="36004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29" name="Trapèze 5128"/>
          <p:cNvSpPr/>
          <p:nvPr/>
        </p:nvSpPr>
        <p:spPr>
          <a:xfrm flipV="1">
            <a:off x="5213576" y="4005063"/>
            <a:ext cx="1302640" cy="347699"/>
          </a:xfrm>
          <a:prstGeom prst="trapezoid">
            <a:avLst>
              <a:gd name="adj" fmla="val 8703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1" name="Bande diagonale 5130"/>
          <p:cNvSpPr/>
          <p:nvPr/>
        </p:nvSpPr>
        <p:spPr>
          <a:xfrm>
            <a:off x="5292080" y="4653136"/>
            <a:ext cx="864096" cy="1080120"/>
          </a:xfrm>
          <a:prstGeom prst="diagStri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94" name="Bande diagonale 493"/>
          <p:cNvSpPr/>
          <p:nvPr/>
        </p:nvSpPr>
        <p:spPr>
          <a:xfrm flipH="1">
            <a:off x="4427984" y="4653136"/>
            <a:ext cx="864096" cy="1080120"/>
          </a:xfrm>
          <a:prstGeom prst="diagStri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132" name="Rectangle 5131"/>
          <p:cNvSpPr/>
          <p:nvPr/>
        </p:nvSpPr>
        <p:spPr>
          <a:xfrm>
            <a:off x="2728675" y="3284984"/>
            <a:ext cx="1051237" cy="23042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4" name="Rectangle 5133"/>
          <p:cNvSpPr/>
          <p:nvPr/>
        </p:nvSpPr>
        <p:spPr>
          <a:xfrm>
            <a:off x="899592" y="4293096"/>
            <a:ext cx="1280456" cy="7920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5" name="Rectangle 5134"/>
          <p:cNvSpPr/>
          <p:nvPr/>
        </p:nvSpPr>
        <p:spPr>
          <a:xfrm>
            <a:off x="7236296" y="2492896"/>
            <a:ext cx="684076" cy="2160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6" name="Rectangle 5135"/>
          <p:cNvSpPr/>
          <p:nvPr/>
        </p:nvSpPr>
        <p:spPr>
          <a:xfrm>
            <a:off x="7343119" y="3356992"/>
            <a:ext cx="36004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0" name="Rectangle 499"/>
          <p:cNvSpPr/>
          <p:nvPr/>
        </p:nvSpPr>
        <p:spPr>
          <a:xfrm>
            <a:off x="7346028" y="4149080"/>
            <a:ext cx="36004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7" name="Rectangle 5136"/>
          <p:cNvSpPr/>
          <p:nvPr/>
        </p:nvSpPr>
        <p:spPr>
          <a:xfrm>
            <a:off x="5006963" y="6021288"/>
            <a:ext cx="588412" cy="2880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38" name="ZoneTexte 5137"/>
          <p:cNvSpPr txBox="1"/>
          <p:nvPr/>
        </p:nvSpPr>
        <p:spPr>
          <a:xfrm>
            <a:off x="2357233" y="855613"/>
            <a:ext cx="9312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ADRESSE</a:t>
            </a:r>
            <a:endParaRPr lang="fr-FR" sz="1600" dirty="0"/>
          </a:p>
        </p:txBody>
      </p:sp>
      <p:sp>
        <p:nvSpPr>
          <p:cNvPr id="503" name="ZoneTexte 502"/>
          <p:cNvSpPr txBox="1"/>
          <p:nvPr/>
        </p:nvSpPr>
        <p:spPr>
          <a:xfrm>
            <a:off x="5389201" y="247649"/>
            <a:ext cx="1965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MÉMOIRE DE DONNEES </a:t>
            </a:r>
            <a:endParaRPr lang="fr-FR" sz="1400" dirty="0"/>
          </a:p>
        </p:txBody>
      </p:sp>
      <p:sp>
        <p:nvSpPr>
          <p:cNvPr id="504" name="ZoneTexte 503"/>
          <p:cNvSpPr txBox="1"/>
          <p:nvPr/>
        </p:nvSpPr>
        <p:spPr>
          <a:xfrm>
            <a:off x="5129220" y="1034481"/>
            <a:ext cx="976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 smtClean="0"/>
              <a:t>RAM</a:t>
            </a:r>
          </a:p>
          <a:p>
            <a:pPr algn="ctr"/>
            <a:r>
              <a:rPr lang="fr-FR" sz="1400" b="1" dirty="0" smtClean="0"/>
              <a:t>REGISTRES</a:t>
            </a:r>
            <a:endParaRPr lang="fr-FR" sz="1400" b="1" dirty="0"/>
          </a:p>
        </p:txBody>
      </p:sp>
      <p:sp>
        <p:nvSpPr>
          <p:cNvPr id="505" name="ZoneTexte 504"/>
          <p:cNvSpPr txBox="1"/>
          <p:nvPr/>
        </p:nvSpPr>
        <p:spPr>
          <a:xfrm>
            <a:off x="7020272" y="-47129"/>
            <a:ext cx="1965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MÉMOIRE DE DONNEES </a:t>
            </a:r>
            <a:endParaRPr lang="fr-FR" sz="1400" dirty="0"/>
          </a:p>
        </p:txBody>
      </p:sp>
      <p:sp>
        <p:nvSpPr>
          <p:cNvPr id="506" name="ZoneTexte 505"/>
          <p:cNvSpPr txBox="1"/>
          <p:nvPr/>
        </p:nvSpPr>
        <p:spPr>
          <a:xfrm>
            <a:off x="7545905" y="819037"/>
            <a:ext cx="822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EEPROM</a:t>
            </a:r>
          </a:p>
          <a:p>
            <a:pPr algn="ctr"/>
            <a:r>
              <a:rPr lang="fr-FR" sz="1400" dirty="0" smtClean="0"/>
              <a:t>64</a:t>
            </a:r>
            <a:r>
              <a:rPr lang="fr-FR" sz="1400" dirty="0" smtClean="0">
                <a:sym typeface="Symbol"/>
              </a:rPr>
              <a:t>8</a:t>
            </a:r>
            <a:endParaRPr lang="fr-FR" sz="1400" dirty="0" smtClean="0"/>
          </a:p>
          <a:p>
            <a:pPr algn="ctr"/>
            <a:endParaRPr lang="fr-FR" sz="1400" dirty="0"/>
          </a:p>
        </p:txBody>
      </p:sp>
      <p:sp>
        <p:nvSpPr>
          <p:cNvPr id="507" name="ZoneTexte 506"/>
          <p:cNvSpPr txBox="1"/>
          <p:nvPr/>
        </p:nvSpPr>
        <p:spPr>
          <a:xfrm>
            <a:off x="5632787" y="2424198"/>
            <a:ext cx="5615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MPX </a:t>
            </a:r>
            <a:endParaRPr lang="fr-FR" sz="1400" dirty="0"/>
          </a:p>
        </p:txBody>
      </p:sp>
      <p:sp>
        <p:nvSpPr>
          <p:cNvPr id="508" name="ZoneTexte 507"/>
          <p:cNvSpPr txBox="1"/>
          <p:nvPr/>
        </p:nvSpPr>
        <p:spPr>
          <a:xfrm>
            <a:off x="5864896" y="3167099"/>
            <a:ext cx="443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FSR</a:t>
            </a:r>
            <a:endParaRPr lang="fr-FR" sz="1400" dirty="0"/>
          </a:p>
        </p:txBody>
      </p:sp>
      <p:sp>
        <p:nvSpPr>
          <p:cNvPr id="509" name="ZoneTexte 508"/>
          <p:cNvSpPr txBox="1"/>
          <p:nvPr/>
        </p:nvSpPr>
        <p:spPr>
          <a:xfrm>
            <a:off x="5656417" y="3985319"/>
            <a:ext cx="5615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MPX </a:t>
            </a:r>
            <a:endParaRPr lang="fr-FR" sz="1400" dirty="0"/>
          </a:p>
        </p:txBody>
      </p:sp>
      <p:sp>
        <p:nvSpPr>
          <p:cNvPr id="510" name="ZoneTexte 509"/>
          <p:cNvSpPr txBox="1"/>
          <p:nvPr/>
        </p:nvSpPr>
        <p:spPr>
          <a:xfrm>
            <a:off x="5051469" y="5239357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/>
              <a:t>UAL</a:t>
            </a:r>
            <a:endParaRPr lang="fr-FR" sz="1400" b="1" dirty="0"/>
          </a:p>
        </p:txBody>
      </p:sp>
      <p:sp>
        <p:nvSpPr>
          <p:cNvPr id="511" name="ZoneTexte 510"/>
          <p:cNvSpPr txBox="1"/>
          <p:nvPr/>
        </p:nvSpPr>
        <p:spPr>
          <a:xfrm>
            <a:off x="5096170" y="6021288"/>
            <a:ext cx="344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W</a:t>
            </a:r>
            <a:endParaRPr lang="fr-FR" sz="1400" dirty="0"/>
          </a:p>
        </p:txBody>
      </p:sp>
      <p:sp>
        <p:nvSpPr>
          <p:cNvPr id="513" name="ZoneTexte 512"/>
          <p:cNvSpPr txBox="1"/>
          <p:nvPr/>
        </p:nvSpPr>
        <p:spPr>
          <a:xfrm>
            <a:off x="6480901" y="6220280"/>
            <a:ext cx="714811" cy="3077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1400" dirty="0" smtClean="0"/>
              <a:t>STATUS</a:t>
            </a:r>
            <a:endParaRPr lang="fr-FR" sz="1400" dirty="0"/>
          </a:p>
        </p:txBody>
      </p:sp>
      <p:sp>
        <p:nvSpPr>
          <p:cNvPr id="514" name="ZoneTexte 513"/>
          <p:cNvSpPr txBox="1"/>
          <p:nvPr/>
        </p:nvSpPr>
        <p:spPr>
          <a:xfrm>
            <a:off x="1116466" y="4427530"/>
            <a:ext cx="846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BASE</a:t>
            </a:r>
          </a:p>
          <a:p>
            <a:pPr algn="ctr"/>
            <a:r>
              <a:rPr lang="fr-FR" sz="1400" dirty="0" smtClean="0"/>
              <a:t>DE TEMP</a:t>
            </a:r>
            <a:endParaRPr lang="fr-FR" sz="1400" dirty="0"/>
          </a:p>
        </p:txBody>
      </p:sp>
      <p:sp>
        <p:nvSpPr>
          <p:cNvPr id="515" name="ZoneTexte 514"/>
          <p:cNvSpPr txBox="1"/>
          <p:nvPr/>
        </p:nvSpPr>
        <p:spPr>
          <a:xfrm>
            <a:off x="2669824" y="3356992"/>
            <a:ext cx="117852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 smtClean="0"/>
              <a:t>TEMPPRISATEUR</a:t>
            </a:r>
          </a:p>
          <a:p>
            <a:pPr algn="ctr"/>
            <a:r>
              <a:rPr lang="fr-FR" sz="1100" b="1" dirty="0" smtClean="0"/>
              <a:t>MISE</a:t>
            </a:r>
          </a:p>
          <a:p>
            <a:pPr algn="ctr"/>
            <a:r>
              <a:rPr lang="fr-FR" sz="1100" b="1" dirty="0" smtClean="0"/>
              <a:t>EN ROUTE</a:t>
            </a:r>
          </a:p>
        </p:txBody>
      </p:sp>
      <p:sp>
        <p:nvSpPr>
          <p:cNvPr id="516" name="ZoneTexte 515"/>
          <p:cNvSpPr txBox="1"/>
          <p:nvPr/>
        </p:nvSpPr>
        <p:spPr>
          <a:xfrm>
            <a:off x="2669824" y="3902586"/>
            <a:ext cx="117852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 smtClean="0"/>
              <a:t>TEMPPRISATEUR</a:t>
            </a:r>
          </a:p>
          <a:p>
            <a:pPr algn="ctr"/>
            <a:r>
              <a:rPr lang="fr-FR" sz="1100" b="1" dirty="0" smtClean="0"/>
              <a:t>DEMARAGE</a:t>
            </a:r>
          </a:p>
          <a:p>
            <a:pPr algn="ctr"/>
            <a:r>
              <a:rPr lang="fr-FR" sz="1100" b="1" dirty="0" smtClean="0"/>
              <a:t>OSCILLATEUR</a:t>
            </a:r>
          </a:p>
        </p:txBody>
      </p:sp>
      <p:sp>
        <p:nvSpPr>
          <p:cNvPr id="517" name="ZoneTexte 516"/>
          <p:cNvSpPr txBox="1"/>
          <p:nvPr/>
        </p:nvSpPr>
        <p:spPr>
          <a:xfrm>
            <a:off x="2772186" y="4449796"/>
            <a:ext cx="103265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 smtClean="0"/>
              <a:t>RESET</a:t>
            </a:r>
          </a:p>
          <a:p>
            <a:pPr algn="ctr"/>
            <a:r>
              <a:rPr lang="fr-FR" sz="1100" b="1" dirty="0" smtClean="0"/>
              <a:t>CONNEXION</a:t>
            </a:r>
          </a:p>
          <a:p>
            <a:pPr algn="ctr"/>
            <a:r>
              <a:rPr lang="fr-FR" sz="1100" b="1" dirty="0" smtClean="0"/>
              <a:t>ALIMENTAION</a:t>
            </a:r>
          </a:p>
        </p:txBody>
      </p:sp>
      <p:sp>
        <p:nvSpPr>
          <p:cNvPr id="518" name="ZoneTexte 517"/>
          <p:cNvSpPr txBox="1"/>
          <p:nvPr/>
        </p:nvSpPr>
        <p:spPr>
          <a:xfrm>
            <a:off x="2882929" y="5004227"/>
            <a:ext cx="7857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100" b="1" dirty="0" smtClean="0"/>
              <a:t>CHIEN</a:t>
            </a:r>
          </a:p>
          <a:p>
            <a:pPr algn="ctr"/>
            <a:r>
              <a:rPr lang="fr-FR" sz="1100" b="1" dirty="0" smtClean="0"/>
              <a:t>DE GARDE</a:t>
            </a:r>
          </a:p>
        </p:txBody>
      </p:sp>
      <p:sp>
        <p:nvSpPr>
          <p:cNvPr id="519" name="ZoneTexte 518"/>
          <p:cNvSpPr txBox="1"/>
          <p:nvPr/>
        </p:nvSpPr>
        <p:spPr>
          <a:xfrm>
            <a:off x="963379" y="3235623"/>
            <a:ext cx="1152880" cy="7694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fr-FR" sz="1100" b="1" dirty="0" smtClean="0"/>
              <a:t>DECODEUR</a:t>
            </a:r>
          </a:p>
          <a:p>
            <a:pPr algn="ctr"/>
            <a:r>
              <a:rPr lang="fr-FR" sz="1100" b="1" dirty="0" smtClean="0"/>
              <a:t>D’INSTRUCTION </a:t>
            </a:r>
          </a:p>
          <a:p>
            <a:pPr algn="ctr"/>
            <a:r>
              <a:rPr lang="fr-FR" sz="1100" b="1" dirty="0" smtClean="0"/>
              <a:t>ET UNITE DE</a:t>
            </a:r>
          </a:p>
          <a:p>
            <a:pPr algn="ctr"/>
            <a:r>
              <a:rPr lang="fr-FR" sz="1100" b="1" dirty="0" smtClean="0"/>
              <a:t>COMMANDE</a:t>
            </a:r>
          </a:p>
        </p:txBody>
      </p:sp>
      <p:sp>
        <p:nvSpPr>
          <p:cNvPr id="521" name="ZoneTexte 520"/>
          <p:cNvSpPr txBox="1"/>
          <p:nvPr/>
        </p:nvSpPr>
        <p:spPr>
          <a:xfrm>
            <a:off x="904929" y="2494057"/>
            <a:ext cx="1213462" cy="43088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100" b="1" dirty="0" smtClean="0"/>
              <a:t>REGISTRE </a:t>
            </a:r>
          </a:p>
          <a:p>
            <a:pPr algn="ctr"/>
            <a:r>
              <a:rPr lang="fr-FR" sz="1100" b="1" dirty="0" smtClean="0"/>
              <a:t>D’INSTRUCTION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7236296" y="2452283"/>
            <a:ext cx="641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TMRO</a:t>
            </a:r>
            <a:endParaRPr lang="fr-FR" sz="1400" dirty="0"/>
          </a:p>
        </p:txBody>
      </p:sp>
      <p:sp>
        <p:nvSpPr>
          <p:cNvPr id="45" name="ZoneTexte 44"/>
          <p:cNvSpPr txBox="1"/>
          <p:nvPr/>
        </p:nvSpPr>
        <p:spPr>
          <a:xfrm>
            <a:off x="7020272" y="2171595"/>
            <a:ext cx="14292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TEMPORISATEUR</a:t>
            </a:r>
            <a:endParaRPr lang="fr-FR" sz="1400" dirty="0"/>
          </a:p>
        </p:txBody>
      </p:sp>
      <p:sp>
        <p:nvSpPr>
          <p:cNvPr id="46" name="ZoneTexte 45"/>
          <p:cNvSpPr txBox="1"/>
          <p:nvPr/>
        </p:nvSpPr>
        <p:spPr>
          <a:xfrm>
            <a:off x="7035881" y="3015208"/>
            <a:ext cx="980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PORTS E/ S</a:t>
            </a:r>
            <a:endParaRPr lang="fr-FR" sz="1400" dirty="0"/>
          </a:p>
        </p:txBody>
      </p:sp>
      <p:sp>
        <p:nvSpPr>
          <p:cNvPr id="47" name="ZoneTexte 46"/>
          <p:cNvSpPr txBox="1"/>
          <p:nvPr/>
        </p:nvSpPr>
        <p:spPr>
          <a:xfrm rot="16200000">
            <a:off x="7126749" y="3636686"/>
            <a:ext cx="814903" cy="30777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1400" dirty="0" smtClean="0"/>
              <a:t>PORTA A</a:t>
            </a:r>
            <a:endParaRPr lang="fr-FR" sz="1400" dirty="0"/>
          </a:p>
        </p:txBody>
      </p:sp>
      <p:sp>
        <p:nvSpPr>
          <p:cNvPr id="48" name="ZoneTexte 47"/>
          <p:cNvSpPr txBox="1"/>
          <p:nvPr/>
        </p:nvSpPr>
        <p:spPr>
          <a:xfrm rot="16200000">
            <a:off x="6774227" y="4899181"/>
            <a:ext cx="1519949" cy="30777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PORTA B</a:t>
            </a:r>
            <a:endParaRPr lang="fr-FR" sz="1400" dirty="0"/>
          </a:p>
        </p:txBody>
      </p:sp>
      <p:sp>
        <p:nvSpPr>
          <p:cNvPr id="49" name="Rectangle 48"/>
          <p:cNvSpPr/>
          <p:nvPr/>
        </p:nvSpPr>
        <p:spPr>
          <a:xfrm rot="16200000">
            <a:off x="2824989" y="6123954"/>
            <a:ext cx="92705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VSS/GND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50" name="Groupe 49"/>
          <p:cNvGrpSpPr/>
          <p:nvPr/>
        </p:nvGrpSpPr>
        <p:grpSpPr>
          <a:xfrm rot="16200000">
            <a:off x="3326611" y="6052297"/>
            <a:ext cx="638316" cy="307777"/>
            <a:chOff x="1738133" y="2733086"/>
            <a:chExt cx="638316" cy="307777"/>
          </a:xfrm>
        </p:grpSpPr>
        <p:sp>
          <p:nvSpPr>
            <p:cNvPr id="51" name="Rectangle 50"/>
            <p:cNvSpPr/>
            <p:nvPr/>
          </p:nvSpPr>
          <p:spPr>
            <a:xfrm>
              <a:off x="1738133" y="2733086"/>
              <a:ext cx="638316" cy="30777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fr-FR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MCLR</a:t>
              </a:r>
              <a:endParaRPr lang="fr-FR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cxnSp>
          <p:nvCxnSpPr>
            <p:cNvPr id="52" name="Connecteur droit 51"/>
            <p:cNvCxnSpPr/>
            <p:nvPr/>
          </p:nvCxnSpPr>
          <p:spPr>
            <a:xfrm>
              <a:off x="1871289" y="2793698"/>
              <a:ext cx="374258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3" name="Rectangle 52"/>
          <p:cNvSpPr/>
          <p:nvPr/>
        </p:nvSpPr>
        <p:spPr>
          <a:xfrm>
            <a:off x="8023818" y="3701247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RA2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8024605" y="3885459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RA3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8106459" y="2447019"/>
            <a:ext cx="106631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RA4/TOCKI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002985" y="4173459"/>
            <a:ext cx="85472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RB0/INT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028384" y="4365104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RB1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8028384" y="4581128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RB2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8037715" y="4815814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RB3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7794374" y="3537011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3" name="Connecteur droit avec flèche 92"/>
          <p:cNvCxnSpPr/>
          <p:nvPr/>
        </p:nvCxnSpPr>
        <p:spPr>
          <a:xfrm>
            <a:off x="7794374" y="371703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4" name="Connecteur droit avec flèche 93"/>
          <p:cNvCxnSpPr/>
          <p:nvPr/>
        </p:nvCxnSpPr>
        <p:spPr>
          <a:xfrm>
            <a:off x="7794374" y="389705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5" name="Connecteur droit avec flèche 94"/>
          <p:cNvCxnSpPr/>
          <p:nvPr/>
        </p:nvCxnSpPr>
        <p:spPr>
          <a:xfrm>
            <a:off x="7794374" y="4066075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6" name="Connecteur droit avec flèche 95"/>
          <p:cNvCxnSpPr/>
          <p:nvPr/>
        </p:nvCxnSpPr>
        <p:spPr>
          <a:xfrm>
            <a:off x="7794374" y="4352763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7" name="Connecteur droit avec flèche 96"/>
          <p:cNvCxnSpPr/>
          <p:nvPr/>
        </p:nvCxnSpPr>
        <p:spPr>
          <a:xfrm>
            <a:off x="7794374" y="4581128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Connecteur droit avec flèche 97"/>
          <p:cNvCxnSpPr/>
          <p:nvPr/>
        </p:nvCxnSpPr>
        <p:spPr>
          <a:xfrm>
            <a:off x="7794374" y="479715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9" name="Connecteur droit avec flèche 98"/>
          <p:cNvCxnSpPr/>
          <p:nvPr/>
        </p:nvCxnSpPr>
        <p:spPr>
          <a:xfrm>
            <a:off x="7794374" y="5013176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0" name="Connecteur droit avec flèche 99"/>
          <p:cNvCxnSpPr/>
          <p:nvPr/>
        </p:nvCxnSpPr>
        <p:spPr>
          <a:xfrm>
            <a:off x="7794374" y="5229200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/>
          <p:nvPr/>
        </p:nvCxnSpPr>
        <p:spPr>
          <a:xfrm>
            <a:off x="7794374" y="5413788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 rot="16200000">
            <a:off x="2446755" y="6169729"/>
            <a:ext cx="93968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VDD=+5V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3" name="Rectangle 102"/>
          <p:cNvSpPr/>
          <p:nvPr/>
        </p:nvSpPr>
        <p:spPr>
          <a:xfrm rot="16200000">
            <a:off x="1197120" y="6011039"/>
            <a:ext cx="115288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OSC1/CLKIN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4" name="Rectangle 103"/>
          <p:cNvSpPr/>
          <p:nvPr/>
        </p:nvSpPr>
        <p:spPr>
          <a:xfrm rot="16200000">
            <a:off x="521898" y="6075642"/>
            <a:ext cx="131170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OSC2/CLKOUT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020435" y="3350301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RA1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8016214" y="3530625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RA0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8028613" y="5650105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RB7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8016214" y="5425479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RB6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8037715" y="5208723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RB5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8028384" y="5013176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RB4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11" name="Connecteur droit avec flèche 110"/>
          <p:cNvCxnSpPr/>
          <p:nvPr/>
        </p:nvCxnSpPr>
        <p:spPr>
          <a:xfrm>
            <a:off x="7794374" y="5589781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2" name="Connecteur droit avec flèche 111"/>
          <p:cNvCxnSpPr/>
          <p:nvPr/>
        </p:nvCxnSpPr>
        <p:spPr>
          <a:xfrm>
            <a:off x="7794374" y="5803994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Flèche gauche 5"/>
          <p:cNvSpPr/>
          <p:nvPr/>
        </p:nvSpPr>
        <p:spPr>
          <a:xfrm>
            <a:off x="2304415" y="522201"/>
            <a:ext cx="991344" cy="18575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Double flèche horizontale 6"/>
          <p:cNvSpPr/>
          <p:nvPr/>
        </p:nvSpPr>
        <p:spPr>
          <a:xfrm>
            <a:off x="5128167" y="464186"/>
            <a:ext cx="2394972" cy="13695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Double flèche horizontale 7"/>
          <p:cNvSpPr/>
          <p:nvPr/>
        </p:nvSpPr>
        <p:spPr>
          <a:xfrm rot="16200000">
            <a:off x="3850686" y="1066579"/>
            <a:ext cx="639947" cy="1598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Double flèche horizontale 8"/>
          <p:cNvSpPr/>
          <p:nvPr/>
        </p:nvSpPr>
        <p:spPr>
          <a:xfrm>
            <a:off x="2127826" y="3515279"/>
            <a:ext cx="603490" cy="12755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Double flèche horizontale 9"/>
          <p:cNvSpPr/>
          <p:nvPr/>
        </p:nvSpPr>
        <p:spPr>
          <a:xfrm>
            <a:off x="2180048" y="4586423"/>
            <a:ext cx="540000" cy="2054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vers le bas 10"/>
          <p:cNvSpPr/>
          <p:nvPr/>
        </p:nvSpPr>
        <p:spPr>
          <a:xfrm>
            <a:off x="6804264" y="548680"/>
            <a:ext cx="144000" cy="568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Double flèche horizontale 11"/>
          <p:cNvSpPr/>
          <p:nvPr/>
        </p:nvSpPr>
        <p:spPr>
          <a:xfrm rot="16200000">
            <a:off x="5134416" y="5775135"/>
            <a:ext cx="360000" cy="13222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Flèche vers le bas 12"/>
          <p:cNvSpPr/>
          <p:nvPr/>
        </p:nvSpPr>
        <p:spPr>
          <a:xfrm>
            <a:off x="4613792" y="4149080"/>
            <a:ext cx="45719" cy="504024"/>
          </a:xfrm>
          <a:prstGeom prst="downArrow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Flèche vers le bas 13"/>
          <p:cNvSpPr/>
          <p:nvPr/>
        </p:nvSpPr>
        <p:spPr>
          <a:xfrm>
            <a:off x="5864896" y="4308776"/>
            <a:ext cx="128965" cy="3443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vers le bas 14"/>
          <p:cNvSpPr/>
          <p:nvPr/>
        </p:nvSpPr>
        <p:spPr>
          <a:xfrm>
            <a:off x="5864897" y="3813432"/>
            <a:ext cx="117990" cy="1916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vers le bas 16"/>
          <p:cNvSpPr/>
          <p:nvPr/>
        </p:nvSpPr>
        <p:spPr>
          <a:xfrm flipV="1">
            <a:off x="6102487" y="2748330"/>
            <a:ext cx="130446" cy="3679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vers le bas 17"/>
          <p:cNvSpPr/>
          <p:nvPr/>
        </p:nvSpPr>
        <p:spPr>
          <a:xfrm>
            <a:off x="1448388" y="2132855"/>
            <a:ext cx="108991" cy="360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6" name="Flèche vers le bas 125"/>
          <p:cNvSpPr/>
          <p:nvPr/>
        </p:nvSpPr>
        <p:spPr>
          <a:xfrm>
            <a:off x="1403648" y="2950466"/>
            <a:ext cx="91431" cy="28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gauche 18"/>
          <p:cNvSpPr/>
          <p:nvPr/>
        </p:nvSpPr>
        <p:spPr>
          <a:xfrm>
            <a:off x="6588224" y="3302024"/>
            <a:ext cx="288040" cy="11965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droite 19"/>
          <p:cNvSpPr/>
          <p:nvPr/>
        </p:nvSpPr>
        <p:spPr>
          <a:xfrm>
            <a:off x="6897284" y="2560429"/>
            <a:ext cx="324000" cy="117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droite 20"/>
          <p:cNvSpPr/>
          <p:nvPr/>
        </p:nvSpPr>
        <p:spPr>
          <a:xfrm>
            <a:off x="6875596" y="4480940"/>
            <a:ext cx="473186" cy="100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droite 21"/>
          <p:cNvSpPr/>
          <p:nvPr/>
        </p:nvSpPr>
        <p:spPr>
          <a:xfrm>
            <a:off x="5910184" y="3790574"/>
            <a:ext cx="928123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droite 22"/>
          <p:cNvSpPr/>
          <p:nvPr/>
        </p:nvSpPr>
        <p:spPr>
          <a:xfrm>
            <a:off x="2126768" y="2809580"/>
            <a:ext cx="3384000" cy="1437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 vers le haut 23"/>
          <p:cNvSpPr/>
          <p:nvPr/>
        </p:nvSpPr>
        <p:spPr>
          <a:xfrm>
            <a:off x="5864897" y="2001325"/>
            <a:ext cx="94360" cy="252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gauche 24"/>
          <p:cNvSpPr/>
          <p:nvPr/>
        </p:nvSpPr>
        <p:spPr>
          <a:xfrm>
            <a:off x="6159886" y="1296091"/>
            <a:ext cx="675063" cy="1412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 gauche 25"/>
          <p:cNvSpPr/>
          <p:nvPr/>
        </p:nvSpPr>
        <p:spPr>
          <a:xfrm>
            <a:off x="5364256" y="5772046"/>
            <a:ext cx="1512000" cy="1858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lèche droite 26"/>
          <p:cNvSpPr/>
          <p:nvPr/>
        </p:nvSpPr>
        <p:spPr>
          <a:xfrm>
            <a:off x="1475656" y="3033751"/>
            <a:ext cx="3913545" cy="93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 vers le bas 27"/>
          <p:cNvSpPr/>
          <p:nvPr/>
        </p:nvSpPr>
        <p:spPr>
          <a:xfrm flipH="1">
            <a:off x="5304898" y="3071696"/>
            <a:ext cx="136469" cy="9363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0" name="Connecteur droit 29"/>
          <p:cNvCxnSpPr/>
          <p:nvPr/>
        </p:nvCxnSpPr>
        <p:spPr>
          <a:xfrm>
            <a:off x="5306069" y="6309320"/>
            <a:ext cx="0" cy="2880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Connecteur droit 447"/>
          <p:cNvCxnSpPr/>
          <p:nvPr/>
        </p:nvCxnSpPr>
        <p:spPr>
          <a:xfrm flipH="1">
            <a:off x="4170659" y="6597352"/>
            <a:ext cx="1152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Connecteur droit 449"/>
          <p:cNvCxnSpPr/>
          <p:nvPr/>
        </p:nvCxnSpPr>
        <p:spPr>
          <a:xfrm flipV="1">
            <a:off x="4170659" y="4139207"/>
            <a:ext cx="0" cy="245814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Connecteur droit 451"/>
          <p:cNvCxnSpPr>
            <a:endCxn id="13" idx="0"/>
          </p:cNvCxnSpPr>
          <p:nvPr/>
        </p:nvCxnSpPr>
        <p:spPr>
          <a:xfrm>
            <a:off x="4170659" y="4139207"/>
            <a:ext cx="46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ZoneTexte 145"/>
          <p:cNvSpPr txBox="1"/>
          <p:nvPr/>
        </p:nvSpPr>
        <p:spPr>
          <a:xfrm>
            <a:off x="3061384" y="2298394"/>
            <a:ext cx="1615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ADRESSAGE DIRECT</a:t>
            </a:r>
            <a:endParaRPr lang="fr-FR" sz="1400" dirty="0"/>
          </a:p>
        </p:txBody>
      </p:sp>
      <p:cxnSp>
        <p:nvCxnSpPr>
          <p:cNvPr id="147" name="Connecteur droit avec flèche 146"/>
          <p:cNvCxnSpPr>
            <a:endCxn id="104" idx="3"/>
          </p:cNvCxnSpPr>
          <p:nvPr/>
        </p:nvCxnSpPr>
        <p:spPr>
          <a:xfrm flipH="1">
            <a:off x="1177752" y="5052991"/>
            <a:ext cx="0" cy="5206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9" name="Connecteur droit avec flèche 148"/>
          <p:cNvCxnSpPr/>
          <p:nvPr/>
        </p:nvCxnSpPr>
        <p:spPr>
          <a:xfrm flipH="1">
            <a:off x="1773560" y="5060609"/>
            <a:ext cx="0" cy="5206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55" name="Flèche vers le haut 454"/>
          <p:cNvSpPr/>
          <p:nvPr/>
        </p:nvSpPr>
        <p:spPr>
          <a:xfrm>
            <a:off x="2814780" y="5538758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1" name="Flèche vers le haut 150"/>
          <p:cNvSpPr/>
          <p:nvPr/>
        </p:nvSpPr>
        <p:spPr>
          <a:xfrm>
            <a:off x="3183180" y="5530723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2" name="Flèche vers le haut 151"/>
          <p:cNvSpPr/>
          <p:nvPr/>
        </p:nvSpPr>
        <p:spPr>
          <a:xfrm>
            <a:off x="3528490" y="5530723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3" name="Connecteur droit avec flèche 152"/>
          <p:cNvCxnSpPr/>
          <p:nvPr/>
        </p:nvCxnSpPr>
        <p:spPr>
          <a:xfrm>
            <a:off x="7848408" y="2606171"/>
            <a:ext cx="396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7" name="Connecteur droit 456"/>
          <p:cNvCxnSpPr/>
          <p:nvPr/>
        </p:nvCxnSpPr>
        <p:spPr>
          <a:xfrm>
            <a:off x="8049404" y="2600907"/>
            <a:ext cx="0" cy="792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1" name="Connecteur droit 460"/>
          <p:cNvCxnSpPr/>
          <p:nvPr/>
        </p:nvCxnSpPr>
        <p:spPr>
          <a:xfrm flipH="1">
            <a:off x="7654194" y="3397383"/>
            <a:ext cx="39521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6" name="Flèche vers le haut 115"/>
          <p:cNvSpPr/>
          <p:nvPr/>
        </p:nvSpPr>
        <p:spPr>
          <a:xfrm>
            <a:off x="5418940" y="2656178"/>
            <a:ext cx="167165" cy="277201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4" name="ZoneTexte 113"/>
          <p:cNvSpPr txBox="1"/>
          <p:nvPr/>
        </p:nvSpPr>
        <p:spPr>
          <a:xfrm>
            <a:off x="7418670" y="6382276"/>
            <a:ext cx="1717137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ar-DZ" sz="2400" b="1" i="1" dirty="0" smtClean="0">
                <a:solidFill>
                  <a:srgbClr val="FF0000"/>
                </a:solidFill>
              </a:rPr>
              <a:t>التكوين الداخلي</a:t>
            </a:r>
            <a:endParaRPr lang="fr-FR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2009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28470" y="1477738"/>
            <a:ext cx="1331562" cy="51110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755576" y="332656"/>
            <a:ext cx="1512168" cy="18002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858415" y="484777"/>
            <a:ext cx="1208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DZ" sz="2000" b="1" dirty="0" smtClean="0"/>
              <a:t>ذاكرة</a:t>
            </a:r>
          </a:p>
          <a:p>
            <a:pPr algn="ctr"/>
            <a:r>
              <a:rPr lang="ar-DZ" sz="2000" b="1" dirty="0" smtClean="0"/>
              <a:t>البرنامج</a:t>
            </a:r>
          </a:p>
          <a:p>
            <a:pPr algn="ctr"/>
            <a:r>
              <a:rPr lang="ar-DZ" sz="2000" b="1" dirty="0" smtClean="0"/>
              <a:t>1024</a:t>
            </a:r>
          </a:p>
        </p:txBody>
      </p:sp>
      <p:sp>
        <p:nvSpPr>
          <p:cNvPr id="8" name="Rectangle 7"/>
          <p:cNvSpPr/>
          <p:nvPr/>
        </p:nvSpPr>
        <p:spPr>
          <a:xfrm>
            <a:off x="3347864" y="332656"/>
            <a:ext cx="1728192" cy="52295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751675" y="1743858"/>
            <a:ext cx="14879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b="1" i="1" dirty="0"/>
              <a:t>1k "mots" de 14 bits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80583" y="363301"/>
            <a:ext cx="1526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sz="2400" b="1" dirty="0" smtClean="0"/>
              <a:t>عداد البرنامج</a:t>
            </a:r>
            <a:endParaRPr lang="fr-FR" sz="2400" b="1" dirty="0"/>
          </a:p>
        </p:txBody>
      </p:sp>
      <p:sp>
        <p:nvSpPr>
          <p:cNvPr id="11" name="Rectangle 10"/>
          <p:cNvSpPr/>
          <p:nvPr/>
        </p:nvSpPr>
        <p:spPr>
          <a:xfrm>
            <a:off x="3774180" y="1465620"/>
            <a:ext cx="875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DZ" sz="1400" dirty="0" smtClean="0"/>
              <a:t>ذاكرة العودة</a:t>
            </a:r>
          </a:p>
          <a:p>
            <a:pPr algn="ctr"/>
            <a:r>
              <a:rPr lang="ar-DZ" sz="1400" dirty="0" smtClean="0"/>
              <a:t>8 مستويات</a:t>
            </a:r>
            <a:endParaRPr lang="fr-FR" sz="1400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5207575" y="741185"/>
            <a:ext cx="936104" cy="12601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>
            <a:off x="7526048" y="188640"/>
            <a:ext cx="862376" cy="167418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rapèze 13"/>
          <p:cNvSpPr/>
          <p:nvPr/>
        </p:nvSpPr>
        <p:spPr>
          <a:xfrm>
            <a:off x="5336074" y="2276872"/>
            <a:ext cx="1224136" cy="432048"/>
          </a:xfrm>
          <a:prstGeom prst="trapezoid">
            <a:avLst>
              <a:gd name="adj" fmla="val 6392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5620787" y="3140968"/>
            <a:ext cx="967437" cy="36004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apèze 15"/>
          <p:cNvSpPr/>
          <p:nvPr/>
        </p:nvSpPr>
        <p:spPr>
          <a:xfrm flipV="1">
            <a:off x="5213576" y="4005063"/>
            <a:ext cx="1302640" cy="347699"/>
          </a:xfrm>
          <a:prstGeom prst="trapezoid">
            <a:avLst>
              <a:gd name="adj" fmla="val 8703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Bande diagonale 16"/>
          <p:cNvSpPr/>
          <p:nvPr/>
        </p:nvSpPr>
        <p:spPr>
          <a:xfrm>
            <a:off x="5292080" y="4653136"/>
            <a:ext cx="864096" cy="1080120"/>
          </a:xfrm>
          <a:prstGeom prst="diagStri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Bande diagonale 17"/>
          <p:cNvSpPr/>
          <p:nvPr/>
        </p:nvSpPr>
        <p:spPr>
          <a:xfrm flipH="1">
            <a:off x="4427984" y="4653136"/>
            <a:ext cx="864096" cy="1080120"/>
          </a:xfrm>
          <a:prstGeom prst="diagStri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28675" y="3284984"/>
            <a:ext cx="1051237" cy="23042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899592" y="4293096"/>
            <a:ext cx="1280456" cy="7920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7236296" y="2492896"/>
            <a:ext cx="684076" cy="21602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7343119" y="3356992"/>
            <a:ext cx="36004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7346028" y="4149080"/>
            <a:ext cx="36004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5006963" y="6021288"/>
            <a:ext cx="588412" cy="2880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2357233" y="855613"/>
            <a:ext cx="9312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ADRESSE</a:t>
            </a:r>
            <a:endParaRPr lang="fr-FR" sz="1600" dirty="0"/>
          </a:p>
        </p:txBody>
      </p:sp>
      <p:sp>
        <p:nvSpPr>
          <p:cNvPr id="26" name="ZoneTexte 25"/>
          <p:cNvSpPr txBox="1"/>
          <p:nvPr/>
        </p:nvSpPr>
        <p:spPr>
          <a:xfrm>
            <a:off x="5389201" y="247649"/>
            <a:ext cx="1965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MÉMOIRE DE DONNEES </a:t>
            </a:r>
            <a:endParaRPr lang="fr-FR" sz="1400" dirty="0"/>
          </a:p>
        </p:txBody>
      </p:sp>
      <p:sp>
        <p:nvSpPr>
          <p:cNvPr id="27" name="ZoneTexte 26"/>
          <p:cNvSpPr txBox="1"/>
          <p:nvPr/>
        </p:nvSpPr>
        <p:spPr>
          <a:xfrm>
            <a:off x="5161443" y="1034481"/>
            <a:ext cx="912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1400" b="1" dirty="0" smtClean="0"/>
              <a:t>الذاكرة الحية</a:t>
            </a:r>
          </a:p>
          <a:p>
            <a:pPr algn="ctr"/>
            <a:r>
              <a:rPr lang="ar-DZ" sz="1400" b="1" dirty="0" smtClean="0"/>
              <a:t>الساكنة</a:t>
            </a:r>
            <a:endParaRPr lang="fr-FR" sz="1400" b="1" dirty="0"/>
          </a:p>
        </p:txBody>
      </p:sp>
      <p:sp>
        <p:nvSpPr>
          <p:cNvPr id="28" name="ZoneTexte 27"/>
          <p:cNvSpPr txBox="1"/>
          <p:nvPr/>
        </p:nvSpPr>
        <p:spPr>
          <a:xfrm>
            <a:off x="7020272" y="-47129"/>
            <a:ext cx="1965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MÉMOIRE DE DONNEES </a:t>
            </a:r>
            <a:endParaRPr lang="fr-FR" sz="1400" dirty="0"/>
          </a:p>
        </p:txBody>
      </p:sp>
      <p:sp>
        <p:nvSpPr>
          <p:cNvPr id="29" name="ZoneTexte 28"/>
          <p:cNvSpPr txBox="1"/>
          <p:nvPr/>
        </p:nvSpPr>
        <p:spPr>
          <a:xfrm>
            <a:off x="7545905" y="819037"/>
            <a:ext cx="8225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smtClean="0"/>
              <a:t>EEPROM</a:t>
            </a:r>
          </a:p>
          <a:p>
            <a:pPr algn="ctr"/>
            <a:r>
              <a:rPr lang="fr-FR" sz="1400" dirty="0" smtClean="0"/>
              <a:t>64</a:t>
            </a:r>
            <a:r>
              <a:rPr lang="fr-FR" sz="1400" dirty="0" smtClean="0">
                <a:sym typeface="Symbol"/>
              </a:rPr>
              <a:t>8</a:t>
            </a:r>
            <a:endParaRPr lang="fr-FR" sz="1400" dirty="0" smtClean="0"/>
          </a:p>
          <a:p>
            <a:pPr algn="ctr"/>
            <a:endParaRPr lang="fr-FR" sz="1400" dirty="0"/>
          </a:p>
        </p:txBody>
      </p:sp>
      <p:sp>
        <p:nvSpPr>
          <p:cNvPr id="30" name="ZoneTexte 29"/>
          <p:cNvSpPr txBox="1"/>
          <p:nvPr/>
        </p:nvSpPr>
        <p:spPr>
          <a:xfrm>
            <a:off x="5291454" y="2401143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400" dirty="0" smtClean="0"/>
              <a:t>منتخب المعلومات</a:t>
            </a:r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31" name="ZoneTexte 30"/>
          <p:cNvSpPr txBox="1"/>
          <p:nvPr/>
        </p:nvSpPr>
        <p:spPr>
          <a:xfrm>
            <a:off x="5864896" y="3167099"/>
            <a:ext cx="443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FSR</a:t>
            </a:r>
            <a:endParaRPr lang="fr-FR" sz="1400" dirty="0"/>
          </a:p>
        </p:txBody>
      </p:sp>
      <p:sp>
        <p:nvSpPr>
          <p:cNvPr id="33" name="ZoneTexte 32"/>
          <p:cNvSpPr txBox="1"/>
          <p:nvPr/>
        </p:nvSpPr>
        <p:spPr>
          <a:xfrm>
            <a:off x="5051469" y="5239357"/>
            <a:ext cx="481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/>
              <a:t>UAL</a:t>
            </a:r>
            <a:endParaRPr lang="fr-FR" sz="1400" b="1" dirty="0"/>
          </a:p>
        </p:txBody>
      </p:sp>
      <p:sp>
        <p:nvSpPr>
          <p:cNvPr id="34" name="ZoneTexte 33"/>
          <p:cNvSpPr txBox="1"/>
          <p:nvPr/>
        </p:nvSpPr>
        <p:spPr>
          <a:xfrm>
            <a:off x="5096170" y="6021288"/>
            <a:ext cx="3449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W</a:t>
            </a:r>
            <a:endParaRPr lang="fr-FR" sz="1400" dirty="0"/>
          </a:p>
        </p:txBody>
      </p:sp>
      <p:sp>
        <p:nvSpPr>
          <p:cNvPr id="35" name="ZoneTexte 34"/>
          <p:cNvSpPr txBox="1"/>
          <p:nvPr/>
        </p:nvSpPr>
        <p:spPr>
          <a:xfrm>
            <a:off x="6480901" y="6220280"/>
            <a:ext cx="714811" cy="3077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FR" sz="1400" dirty="0" smtClean="0"/>
              <a:t>STATUS</a:t>
            </a:r>
            <a:endParaRPr lang="fr-FR" sz="1400" dirty="0"/>
          </a:p>
        </p:txBody>
      </p:sp>
      <p:sp>
        <p:nvSpPr>
          <p:cNvPr id="36" name="ZoneTexte 35"/>
          <p:cNvSpPr txBox="1"/>
          <p:nvPr/>
        </p:nvSpPr>
        <p:spPr>
          <a:xfrm>
            <a:off x="968190" y="4427530"/>
            <a:ext cx="1143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2000" dirty="0" smtClean="0"/>
              <a:t>قاعدة الزمن</a:t>
            </a:r>
            <a:endParaRPr lang="fr-FR" sz="2000" dirty="0"/>
          </a:p>
        </p:txBody>
      </p:sp>
      <p:sp>
        <p:nvSpPr>
          <p:cNvPr id="37" name="ZoneTexte 36"/>
          <p:cNvSpPr txBox="1"/>
          <p:nvPr/>
        </p:nvSpPr>
        <p:spPr>
          <a:xfrm>
            <a:off x="2899053" y="3356992"/>
            <a:ext cx="7200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1100" b="1" dirty="0" smtClean="0"/>
              <a:t>مؤقت وضع</a:t>
            </a:r>
          </a:p>
          <a:p>
            <a:pPr algn="ctr"/>
            <a:r>
              <a:rPr lang="ar-DZ" sz="1100" b="1" dirty="0" smtClean="0"/>
              <a:t>التشغيل</a:t>
            </a:r>
            <a:endParaRPr lang="fr-FR" sz="1100" b="1" dirty="0" smtClean="0"/>
          </a:p>
        </p:txBody>
      </p:sp>
      <p:sp>
        <p:nvSpPr>
          <p:cNvPr id="38" name="ZoneTexte 37"/>
          <p:cNvSpPr txBox="1"/>
          <p:nvPr/>
        </p:nvSpPr>
        <p:spPr>
          <a:xfrm>
            <a:off x="2868597" y="3902586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1100" b="1" dirty="0" smtClean="0"/>
              <a:t>مذبذب البداية</a:t>
            </a:r>
            <a:endParaRPr lang="fr-FR" sz="1100" b="1" dirty="0" smtClean="0"/>
          </a:p>
        </p:txBody>
      </p:sp>
      <p:sp>
        <p:nvSpPr>
          <p:cNvPr id="39" name="ZoneTexte 38"/>
          <p:cNvSpPr txBox="1"/>
          <p:nvPr/>
        </p:nvSpPr>
        <p:spPr>
          <a:xfrm>
            <a:off x="2886802" y="4449796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1100" b="1" dirty="0" smtClean="0"/>
              <a:t>إعادة التشغيل</a:t>
            </a:r>
            <a:endParaRPr lang="fr-FR" sz="1100" b="1" dirty="0" smtClean="0"/>
          </a:p>
        </p:txBody>
      </p:sp>
      <p:sp>
        <p:nvSpPr>
          <p:cNvPr id="40" name="ZoneTexte 39"/>
          <p:cNvSpPr txBox="1"/>
          <p:nvPr/>
        </p:nvSpPr>
        <p:spPr>
          <a:xfrm>
            <a:off x="2721575" y="5025525"/>
            <a:ext cx="10711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DZ" sz="1100" b="1" dirty="0" smtClean="0"/>
              <a:t>مؤقت كلب الحراسة</a:t>
            </a:r>
            <a:endParaRPr lang="fr-FR" sz="1100" b="1" dirty="0" smtClean="0"/>
          </a:p>
        </p:txBody>
      </p:sp>
      <p:sp>
        <p:nvSpPr>
          <p:cNvPr id="41" name="ZoneTexte 40"/>
          <p:cNvSpPr txBox="1"/>
          <p:nvPr/>
        </p:nvSpPr>
        <p:spPr>
          <a:xfrm>
            <a:off x="714252" y="3235623"/>
            <a:ext cx="1465466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ar-DZ" sz="1600" b="1" dirty="0" smtClean="0"/>
              <a:t>مفكك ترميز الأوامر</a:t>
            </a:r>
          </a:p>
          <a:p>
            <a:pPr algn="ctr"/>
            <a:r>
              <a:rPr lang="ar-DZ" sz="1600" b="1" dirty="0" smtClean="0"/>
              <a:t>و وحدة تحكم</a:t>
            </a:r>
            <a:endParaRPr lang="fr-FR" sz="1600" b="1" dirty="0" smtClean="0"/>
          </a:p>
        </p:txBody>
      </p:sp>
      <p:sp>
        <p:nvSpPr>
          <p:cNvPr id="42" name="ZoneTexte 41"/>
          <p:cNvSpPr txBox="1"/>
          <p:nvPr/>
        </p:nvSpPr>
        <p:spPr>
          <a:xfrm>
            <a:off x="904929" y="2494057"/>
            <a:ext cx="1213462" cy="33855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DZ" sz="1600" b="1" dirty="0" smtClean="0"/>
              <a:t>سجل الأوامر</a:t>
            </a:r>
            <a:endParaRPr lang="fr-FR" sz="1600" b="1" dirty="0" smtClean="0"/>
          </a:p>
        </p:txBody>
      </p:sp>
      <p:sp>
        <p:nvSpPr>
          <p:cNvPr id="43" name="ZoneTexte 42"/>
          <p:cNvSpPr txBox="1"/>
          <p:nvPr/>
        </p:nvSpPr>
        <p:spPr>
          <a:xfrm>
            <a:off x="7236296" y="2452283"/>
            <a:ext cx="641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TMRO</a:t>
            </a:r>
            <a:endParaRPr lang="fr-FR" sz="1400" dirty="0"/>
          </a:p>
        </p:txBody>
      </p:sp>
      <p:sp>
        <p:nvSpPr>
          <p:cNvPr id="44" name="ZoneTexte 43"/>
          <p:cNvSpPr txBox="1"/>
          <p:nvPr/>
        </p:nvSpPr>
        <p:spPr>
          <a:xfrm>
            <a:off x="7020272" y="2171595"/>
            <a:ext cx="14292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TEMPORISATEUR</a:t>
            </a:r>
            <a:endParaRPr lang="fr-FR" sz="1400" dirty="0"/>
          </a:p>
        </p:txBody>
      </p:sp>
      <p:sp>
        <p:nvSpPr>
          <p:cNvPr id="45" name="ZoneTexte 44"/>
          <p:cNvSpPr txBox="1"/>
          <p:nvPr/>
        </p:nvSpPr>
        <p:spPr>
          <a:xfrm>
            <a:off x="7035881" y="3015208"/>
            <a:ext cx="9803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PORTS E/ S</a:t>
            </a:r>
            <a:endParaRPr lang="fr-FR" sz="1400" dirty="0"/>
          </a:p>
        </p:txBody>
      </p:sp>
      <p:sp>
        <p:nvSpPr>
          <p:cNvPr id="46" name="ZoneTexte 45"/>
          <p:cNvSpPr txBox="1"/>
          <p:nvPr/>
        </p:nvSpPr>
        <p:spPr>
          <a:xfrm rot="16200000">
            <a:off x="7197410" y="3636686"/>
            <a:ext cx="673582" cy="30777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ar-DZ" sz="1400" dirty="0" smtClean="0"/>
              <a:t>المنفذ </a:t>
            </a:r>
            <a:r>
              <a:rPr lang="fr-FR" sz="1400" dirty="0" smtClean="0"/>
              <a:t> A</a:t>
            </a:r>
            <a:endParaRPr lang="fr-FR" sz="1400" dirty="0"/>
          </a:p>
        </p:txBody>
      </p:sp>
      <p:sp>
        <p:nvSpPr>
          <p:cNvPr id="47" name="ZoneTexte 46"/>
          <p:cNvSpPr txBox="1"/>
          <p:nvPr/>
        </p:nvSpPr>
        <p:spPr>
          <a:xfrm rot="16200000">
            <a:off x="6774227" y="4899181"/>
            <a:ext cx="1519949" cy="30777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DZ" sz="1400" dirty="0" smtClean="0"/>
              <a:t>المنفذ  </a:t>
            </a:r>
            <a:r>
              <a:rPr lang="fr-FR" sz="1400" dirty="0" smtClean="0"/>
              <a:t> B</a:t>
            </a:r>
            <a:endParaRPr lang="fr-FR" sz="1400" dirty="0"/>
          </a:p>
        </p:txBody>
      </p:sp>
      <p:sp>
        <p:nvSpPr>
          <p:cNvPr id="48" name="Rectangle 47"/>
          <p:cNvSpPr/>
          <p:nvPr/>
        </p:nvSpPr>
        <p:spPr>
          <a:xfrm rot="16200000">
            <a:off x="2824989" y="6123954"/>
            <a:ext cx="92705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VSS/GND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9" name="Groupe 48"/>
          <p:cNvGrpSpPr/>
          <p:nvPr/>
        </p:nvGrpSpPr>
        <p:grpSpPr>
          <a:xfrm rot="16200000">
            <a:off x="3326611" y="6052297"/>
            <a:ext cx="638316" cy="307777"/>
            <a:chOff x="1738133" y="2733086"/>
            <a:chExt cx="638316" cy="307777"/>
          </a:xfrm>
        </p:grpSpPr>
        <p:sp>
          <p:nvSpPr>
            <p:cNvPr id="50" name="Rectangle 49"/>
            <p:cNvSpPr/>
            <p:nvPr/>
          </p:nvSpPr>
          <p:spPr>
            <a:xfrm>
              <a:off x="1738133" y="2733086"/>
              <a:ext cx="638316" cy="30777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fr-FR" sz="14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MCLR</a:t>
              </a:r>
              <a:endParaRPr lang="fr-FR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cxnSp>
          <p:nvCxnSpPr>
            <p:cNvPr id="51" name="Connecteur droit 50"/>
            <p:cNvCxnSpPr/>
            <p:nvPr/>
          </p:nvCxnSpPr>
          <p:spPr>
            <a:xfrm>
              <a:off x="1871289" y="2793698"/>
              <a:ext cx="374258" cy="0"/>
            </a:xfrm>
            <a:prstGeom prst="line">
              <a:avLst/>
            </a:prstGeom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2" name="Rectangle 51"/>
          <p:cNvSpPr/>
          <p:nvPr/>
        </p:nvSpPr>
        <p:spPr>
          <a:xfrm>
            <a:off x="8023818" y="3701247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RA2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024605" y="3885459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RA3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8106459" y="2447019"/>
            <a:ext cx="106631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RA4/TOCKI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002985" y="4173459"/>
            <a:ext cx="85472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RB0/INT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028384" y="4365104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RB1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028384" y="4581128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RB2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8037715" y="4815814"/>
            <a:ext cx="468000" cy="288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RB3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9" name="Connecteur droit avec flèche 58"/>
          <p:cNvCxnSpPr/>
          <p:nvPr/>
        </p:nvCxnSpPr>
        <p:spPr>
          <a:xfrm>
            <a:off x="7794374" y="3537011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Connecteur droit avec flèche 59"/>
          <p:cNvCxnSpPr/>
          <p:nvPr/>
        </p:nvCxnSpPr>
        <p:spPr>
          <a:xfrm>
            <a:off x="7794374" y="371703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/>
          <p:nvPr/>
        </p:nvCxnSpPr>
        <p:spPr>
          <a:xfrm>
            <a:off x="7794374" y="389705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Connecteur droit avec flèche 61"/>
          <p:cNvCxnSpPr/>
          <p:nvPr/>
        </p:nvCxnSpPr>
        <p:spPr>
          <a:xfrm>
            <a:off x="7794374" y="4066075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Connecteur droit avec flèche 62"/>
          <p:cNvCxnSpPr/>
          <p:nvPr/>
        </p:nvCxnSpPr>
        <p:spPr>
          <a:xfrm>
            <a:off x="7794374" y="4352763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Connecteur droit avec flèche 63"/>
          <p:cNvCxnSpPr/>
          <p:nvPr/>
        </p:nvCxnSpPr>
        <p:spPr>
          <a:xfrm>
            <a:off x="7794374" y="4581128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Connecteur droit avec flèche 64"/>
          <p:cNvCxnSpPr/>
          <p:nvPr/>
        </p:nvCxnSpPr>
        <p:spPr>
          <a:xfrm>
            <a:off x="7794374" y="4797152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Connecteur droit avec flèche 65"/>
          <p:cNvCxnSpPr/>
          <p:nvPr/>
        </p:nvCxnSpPr>
        <p:spPr>
          <a:xfrm>
            <a:off x="7794374" y="5013176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Connecteur droit avec flèche 66"/>
          <p:cNvCxnSpPr/>
          <p:nvPr/>
        </p:nvCxnSpPr>
        <p:spPr>
          <a:xfrm>
            <a:off x="7794374" y="5229200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Connecteur droit avec flèche 67"/>
          <p:cNvCxnSpPr/>
          <p:nvPr/>
        </p:nvCxnSpPr>
        <p:spPr>
          <a:xfrm>
            <a:off x="7794374" y="5413788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9" name="Rectangle 68"/>
          <p:cNvSpPr/>
          <p:nvPr/>
        </p:nvSpPr>
        <p:spPr>
          <a:xfrm rot="16200000">
            <a:off x="2446755" y="6169729"/>
            <a:ext cx="93968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VDD=+5V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0" name="Rectangle 69"/>
          <p:cNvSpPr/>
          <p:nvPr/>
        </p:nvSpPr>
        <p:spPr>
          <a:xfrm rot="16200000">
            <a:off x="1197120" y="6011039"/>
            <a:ext cx="1152881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OSC1/CLKIN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8020435" y="3350301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RA1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8016214" y="3530625"/>
            <a:ext cx="50526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RA0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8028613" y="5650105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RB7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8016214" y="5425479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RB6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8037715" y="5208723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RB5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028384" y="5013176"/>
            <a:ext cx="497252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RB4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7" name="Connecteur droit avec flèche 76"/>
          <p:cNvCxnSpPr/>
          <p:nvPr/>
        </p:nvCxnSpPr>
        <p:spPr>
          <a:xfrm>
            <a:off x="7794374" y="5589781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Connecteur droit avec flèche 77"/>
          <p:cNvCxnSpPr/>
          <p:nvPr/>
        </p:nvCxnSpPr>
        <p:spPr>
          <a:xfrm>
            <a:off x="7794374" y="5803994"/>
            <a:ext cx="288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Flèche gauche 78"/>
          <p:cNvSpPr/>
          <p:nvPr/>
        </p:nvSpPr>
        <p:spPr>
          <a:xfrm>
            <a:off x="2304415" y="522201"/>
            <a:ext cx="991344" cy="18575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Double flèche horizontale 79"/>
          <p:cNvSpPr/>
          <p:nvPr/>
        </p:nvSpPr>
        <p:spPr>
          <a:xfrm>
            <a:off x="5128167" y="464186"/>
            <a:ext cx="2394972" cy="13695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Double flèche horizontale 80"/>
          <p:cNvSpPr/>
          <p:nvPr/>
        </p:nvSpPr>
        <p:spPr>
          <a:xfrm rot="16200000">
            <a:off x="3850686" y="1066579"/>
            <a:ext cx="639947" cy="1598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Double flèche horizontale 81"/>
          <p:cNvSpPr/>
          <p:nvPr/>
        </p:nvSpPr>
        <p:spPr>
          <a:xfrm>
            <a:off x="2127826" y="3515279"/>
            <a:ext cx="603490" cy="12755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Double flèche horizontale 82"/>
          <p:cNvSpPr/>
          <p:nvPr/>
        </p:nvSpPr>
        <p:spPr>
          <a:xfrm>
            <a:off x="2180048" y="4586423"/>
            <a:ext cx="540000" cy="2054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Flèche vers le bas 83"/>
          <p:cNvSpPr/>
          <p:nvPr/>
        </p:nvSpPr>
        <p:spPr>
          <a:xfrm>
            <a:off x="6804264" y="548680"/>
            <a:ext cx="144000" cy="568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5" name="Double flèche horizontale 84"/>
          <p:cNvSpPr/>
          <p:nvPr/>
        </p:nvSpPr>
        <p:spPr>
          <a:xfrm rot="16200000">
            <a:off x="5134416" y="5775135"/>
            <a:ext cx="360000" cy="13222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Flèche vers le bas 85"/>
          <p:cNvSpPr/>
          <p:nvPr/>
        </p:nvSpPr>
        <p:spPr>
          <a:xfrm>
            <a:off x="4613792" y="4149080"/>
            <a:ext cx="45719" cy="504024"/>
          </a:xfrm>
          <a:prstGeom prst="downArrow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Flèche vers le bas 86"/>
          <p:cNvSpPr/>
          <p:nvPr/>
        </p:nvSpPr>
        <p:spPr>
          <a:xfrm>
            <a:off x="5864896" y="4308776"/>
            <a:ext cx="128965" cy="3443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Flèche vers le bas 87"/>
          <p:cNvSpPr/>
          <p:nvPr/>
        </p:nvSpPr>
        <p:spPr>
          <a:xfrm>
            <a:off x="5864897" y="3813432"/>
            <a:ext cx="117990" cy="1916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Flèche vers le bas 88"/>
          <p:cNvSpPr/>
          <p:nvPr/>
        </p:nvSpPr>
        <p:spPr>
          <a:xfrm flipV="1">
            <a:off x="6102487" y="2748330"/>
            <a:ext cx="130446" cy="3679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0" name="Flèche vers le bas 89"/>
          <p:cNvSpPr/>
          <p:nvPr/>
        </p:nvSpPr>
        <p:spPr>
          <a:xfrm>
            <a:off x="1448388" y="2132855"/>
            <a:ext cx="108991" cy="360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1" name="Flèche vers le bas 90"/>
          <p:cNvSpPr/>
          <p:nvPr/>
        </p:nvSpPr>
        <p:spPr>
          <a:xfrm>
            <a:off x="1403648" y="2852936"/>
            <a:ext cx="91431" cy="39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Flèche gauche 91"/>
          <p:cNvSpPr/>
          <p:nvPr/>
        </p:nvSpPr>
        <p:spPr>
          <a:xfrm>
            <a:off x="6588224" y="3302024"/>
            <a:ext cx="288040" cy="11965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3" name="Flèche droite 92"/>
          <p:cNvSpPr/>
          <p:nvPr/>
        </p:nvSpPr>
        <p:spPr>
          <a:xfrm>
            <a:off x="6897284" y="2560429"/>
            <a:ext cx="324000" cy="1177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Flèche droite 93"/>
          <p:cNvSpPr/>
          <p:nvPr/>
        </p:nvSpPr>
        <p:spPr>
          <a:xfrm>
            <a:off x="6875596" y="4480940"/>
            <a:ext cx="473186" cy="100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5" name="Flèche droite 94"/>
          <p:cNvSpPr/>
          <p:nvPr/>
        </p:nvSpPr>
        <p:spPr>
          <a:xfrm>
            <a:off x="5910184" y="3790574"/>
            <a:ext cx="928123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Flèche droite 95"/>
          <p:cNvSpPr/>
          <p:nvPr/>
        </p:nvSpPr>
        <p:spPr>
          <a:xfrm>
            <a:off x="2126768" y="2809580"/>
            <a:ext cx="3384000" cy="143748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7" name="Flèche vers le haut 96"/>
          <p:cNvSpPr/>
          <p:nvPr/>
        </p:nvSpPr>
        <p:spPr>
          <a:xfrm>
            <a:off x="5864897" y="2001325"/>
            <a:ext cx="94360" cy="252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" name="Flèche gauche 97"/>
          <p:cNvSpPr/>
          <p:nvPr/>
        </p:nvSpPr>
        <p:spPr>
          <a:xfrm>
            <a:off x="6159886" y="1296091"/>
            <a:ext cx="675063" cy="1412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Flèche gauche 98"/>
          <p:cNvSpPr/>
          <p:nvPr/>
        </p:nvSpPr>
        <p:spPr>
          <a:xfrm>
            <a:off x="5364256" y="5772046"/>
            <a:ext cx="1512000" cy="1858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Flèche droite 99"/>
          <p:cNvSpPr/>
          <p:nvPr/>
        </p:nvSpPr>
        <p:spPr>
          <a:xfrm>
            <a:off x="1475656" y="3033751"/>
            <a:ext cx="3913545" cy="93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1" name="Flèche vers le bas 100"/>
          <p:cNvSpPr/>
          <p:nvPr/>
        </p:nvSpPr>
        <p:spPr>
          <a:xfrm flipH="1">
            <a:off x="5304898" y="3071696"/>
            <a:ext cx="136469" cy="9363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2" name="Connecteur droit 101"/>
          <p:cNvCxnSpPr/>
          <p:nvPr/>
        </p:nvCxnSpPr>
        <p:spPr>
          <a:xfrm>
            <a:off x="5306069" y="6309320"/>
            <a:ext cx="0" cy="2880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/>
          <p:cNvCxnSpPr/>
          <p:nvPr/>
        </p:nvCxnSpPr>
        <p:spPr>
          <a:xfrm flipH="1">
            <a:off x="4170659" y="6597352"/>
            <a:ext cx="1152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/>
          <p:cNvCxnSpPr/>
          <p:nvPr/>
        </p:nvCxnSpPr>
        <p:spPr>
          <a:xfrm flipV="1">
            <a:off x="4170659" y="4139207"/>
            <a:ext cx="0" cy="245814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/>
          <p:cNvCxnSpPr>
            <a:endCxn id="86" idx="0"/>
          </p:cNvCxnSpPr>
          <p:nvPr/>
        </p:nvCxnSpPr>
        <p:spPr>
          <a:xfrm>
            <a:off x="4170659" y="4139207"/>
            <a:ext cx="4680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ZoneTexte 105"/>
          <p:cNvSpPr txBox="1"/>
          <p:nvPr/>
        </p:nvSpPr>
        <p:spPr>
          <a:xfrm>
            <a:off x="3061384" y="2298394"/>
            <a:ext cx="1615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ADRESSAGE DIRECT</a:t>
            </a:r>
            <a:endParaRPr lang="fr-FR" sz="1400" dirty="0"/>
          </a:p>
        </p:txBody>
      </p:sp>
      <p:cxnSp>
        <p:nvCxnSpPr>
          <p:cNvPr id="107" name="Connecteur droit avec flèche 106"/>
          <p:cNvCxnSpPr/>
          <p:nvPr/>
        </p:nvCxnSpPr>
        <p:spPr>
          <a:xfrm flipH="1">
            <a:off x="1177752" y="5052991"/>
            <a:ext cx="0" cy="5206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8" name="Connecteur droit avec flèche 107"/>
          <p:cNvCxnSpPr/>
          <p:nvPr/>
        </p:nvCxnSpPr>
        <p:spPr>
          <a:xfrm flipH="1">
            <a:off x="1773560" y="5060609"/>
            <a:ext cx="0" cy="52068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9" name="Flèche vers le haut 108"/>
          <p:cNvSpPr/>
          <p:nvPr/>
        </p:nvSpPr>
        <p:spPr>
          <a:xfrm>
            <a:off x="2814780" y="5538758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0" name="Flèche vers le haut 109"/>
          <p:cNvSpPr/>
          <p:nvPr/>
        </p:nvSpPr>
        <p:spPr>
          <a:xfrm>
            <a:off x="3183180" y="5530723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1" name="Flèche vers le haut 110"/>
          <p:cNvSpPr/>
          <p:nvPr/>
        </p:nvSpPr>
        <p:spPr>
          <a:xfrm>
            <a:off x="3528490" y="5530723"/>
            <a:ext cx="216000" cy="324000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2" name="Connecteur droit avec flèche 111"/>
          <p:cNvCxnSpPr/>
          <p:nvPr/>
        </p:nvCxnSpPr>
        <p:spPr>
          <a:xfrm>
            <a:off x="7848408" y="2606171"/>
            <a:ext cx="3960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3" name="Connecteur droit 112"/>
          <p:cNvCxnSpPr/>
          <p:nvPr/>
        </p:nvCxnSpPr>
        <p:spPr>
          <a:xfrm>
            <a:off x="8049404" y="2600907"/>
            <a:ext cx="0" cy="792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Connecteur droit 113"/>
          <p:cNvCxnSpPr/>
          <p:nvPr/>
        </p:nvCxnSpPr>
        <p:spPr>
          <a:xfrm flipH="1">
            <a:off x="7654194" y="3397383"/>
            <a:ext cx="39521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5" name="Flèche vers le haut 114"/>
          <p:cNvSpPr/>
          <p:nvPr/>
        </p:nvSpPr>
        <p:spPr>
          <a:xfrm>
            <a:off x="5418940" y="2656178"/>
            <a:ext cx="167165" cy="277201"/>
          </a:xfrm>
          <a:prstGeom prst="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6" name="ZoneTexte 115"/>
          <p:cNvSpPr txBox="1"/>
          <p:nvPr/>
        </p:nvSpPr>
        <p:spPr>
          <a:xfrm>
            <a:off x="5267754" y="4019570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400" dirty="0" smtClean="0"/>
              <a:t>منتخب المعلومات</a:t>
            </a:r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117" name="ZoneTexte 116"/>
          <p:cNvSpPr txBox="1"/>
          <p:nvPr/>
        </p:nvSpPr>
        <p:spPr>
          <a:xfrm>
            <a:off x="4838086" y="6281673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400" dirty="0" smtClean="0"/>
              <a:t>سجل العمل</a:t>
            </a:r>
            <a:r>
              <a:rPr lang="fr-FR" sz="1400" dirty="0" smtClean="0"/>
              <a:t> </a:t>
            </a:r>
            <a:endParaRPr lang="fr-FR" sz="1400" dirty="0"/>
          </a:p>
        </p:txBody>
      </p:sp>
      <p:sp>
        <p:nvSpPr>
          <p:cNvPr id="118" name="ZoneTexte 117"/>
          <p:cNvSpPr txBox="1"/>
          <p:nvPr/>
        </p:nvSpPr>
        <p:spPr>
          <a:xfrm>
            <a:off x="6299237" y="6521972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sz="1400" dirty="0" smtClean="0"/>
              <a:t>سجل الخاص</a:t>
            </a:r>
            <a:endParaRPr lang="fr-FR" sz="1400" dirty="0"/>
          </a:p>
        </p:txBody>
      </p:sp>
      <p:sp>
        <p:nvSpPr>
          <p:cNvPr id="119" name="ZoneTexte 118"/>
          <p:cNvSpPr txBox="1"/>
          <p:nvPr/>
        </p:nvSpPr>
        <p:spPr>
          <a:xfrm>
            <a:off x="7418670" y="6382276"/>
            <a:ext cx="1717137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ar-DZ" sz="2400" b="1" i="1" dirty="0" smtClean="0">
                <a:solidFill>
                  <a:srgbClr val="FF0000"/>
                </a:solidFill>
              </a:rPr>
              <a:t>التكوين الداخلي</a:t>
            </a:r>
            <a:endParaRPr lang="fr-FR" sz="2400" b="1" i="1" dirty="0">
              <a:solidFill>
                <a:srgbClr val="FF0000"/>
              </a:solidFill>
            </a:endParaRPr>
          </a:p>
        </p:txBody>
      </p:sp>
      <p:sp>
        <p:nvSpPr>
          <p:cNvPr id="120" name="Rectangle 119"/>
          <p:cNvSpPr/>
          <p:nvPr/>
        </p:nvSpPr>
        <p:spPr>
          <a:xfrm rot="16200000">
            <a:off x="521898" y="6075642"/>
            <a:ext cx="131170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OSC2/CLKOUT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99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1">
                <a:tint val="66000"/>
                <a:satMod val="160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8" y="155795"/>
            <a:ext cx="4286250" cy="6474973"/>
          </a:xfrm>
          <a:ln w="158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Flèche gauche 3"/>
          <p:cNvSpPr/>
          <p:nvPr/>
        </p:nvSpPr>
        <p:spPr>
          <a:xfrm rot="1621532">
            <a:off x="3775173" y="2212826"/>
            <a:ext cx="1349071" cy="19243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Flèche gauche 14"/>
          <p:cNvSpPr/>
          <p:nvPr/>
        </p:nvSpPr>
        <p:spPr>
          <a:xfrm rot="1499692" flipV="1">
            <a:off x="3794767" y="2568603"/>
            <a:ext cx="1710637" cy="1745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980777" y="68263"/>
            <a:ext cx="2456121" cy="646331"/>
          </a:xfrm>
          <a:prstGeom prst="rect">
            <a:avLst/>
          </a:prstGeom>
          <a:ln/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ذاكرة البرنامج:</a:t>
            </a:r>
          </a:p>
        </p:txBody>
      </p:sp>
      <p:sp>
        <p:nvSpPr>
          <p:cNvPr id="9" name="Rectangle 8"/>
          <p:cNvSpPr/>
          <p:nvPr/>
        </p:nvSpPr>
        <p:spPr>
          <a:xfrm>
            <a:off x="1084086" y="1885301"/>
            <a:ext cx="2253268" cy="4644000"/>
          </a:xfrm>
          <a:prstGeom prst="rect">
            <a:avLst/>
          </a:prstGeom>
          <a:noFill/>
          <a:ln w="8890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6807" name="Rectangle 12"/>
          <p:cNvSpPr>
            <a:spLocks noChangeArrowheads="1"/>
          </p:cNvSpPr>
          <p:nvPr/>
        </p:nvSpPr>
        <p:spPr bwMode="auto">
          <a:xfrm>
            <a:off x="4464050" y="765175"/>
            <a:ext cx="45720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ar-DZ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ذاكرة  فلاش سعتها 1024 كلمة تخزن البرنامج يمكن كتابة البرنامج حيث شئنا غير أننا </a:t>
            </a:r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نشير الى </a:t>
            </a:r>
            <a:endParaRPr lang="ar-DZ" sz="2800" b="1" dirty="0" smtClean="0">
              <a:solidFill>
                <a:prstClr val="black"/>
              </a:solidFill>
              <a:latin typeface="Arial" pitchFamily="34" charset="0"/>
              <a:cs typeface="Arial"/>
            </a:endParaRPr>
          </a:p>
          <a:p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أن الم</a:t>
            </a:r>
            <a:r>
              <a:rPr lang="ar-DZ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ي</a:t>
            </a:r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كر ومراقب يبدأ من </a:t>
            </a:r>
            <a:r>
              <a:rPr lang="ar-SA" sz="2800" b="1" dirty="0" smtClean="0">
                <a:solidFill>
                  <a:srgbClr val="0070C0"/>
                </a:solidFill>
                <a:latin typeface="Arial" pitchFamily="34" charset="0"/>
                <a:cs typeface="Arial"/>
              </a:rPr>
              <a:t>العنوان0000</a:t>
            </a:r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عندتطبيق ل</a:t>
            </a:r>
            <a:r>
              <a:rPr lang="ar-DZ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ـ</a:t>
            </a:r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(</a:t>
            </a:r>
            <a:r>
              <a:rPr lang="ar-DZ" sz="2800" b="1" dirty="0">
                <a:solidFill>
                  <a:prstClr val="black"/>
                </a:solidFill>
                <a:latin typeface="Arial" pitchFamily="34" charset="0"/>
                <a:cs typeface="Arial"/>
              </a:rPr>
              <a:t>إعادة </a:t>
            </a:r>
          </a:p>
          <a:p>
            <a:r>
              <a:rPr lang="ar-DZ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التهيئة</a:t>
            </a:r>
            <a:r>
              <a:rPr lang="ar-SA" sz="2800" b="1" dirty="0" smtClean="0">
                <a:solidFill>
                  <a:prstClr val="black"/>
                </a:solidFill>
                <a:latin typeface="Arial" pitchFamily="34" charset="0"/>
                <a:cs typeface="Arial"/>
              </a:rPr>
              <a:t>) </a:t>
            </a:r>
            <a:r>
              <a:rPr lang="ar-SA" sz="2800" b="1" dirty="0" smtClean="0">
                <a:solidFill>
                  <a:srgbClr val="000000"/>
                </a:solidFill>
                <a:latin typeface="Calibri"/>
                <a:cs typeface="Times New Roman" pitchFamily="18" charset="0"/>
              </a:rPr>
              <a:t>وفي حالة القطع </a:t>
            </a:r>
            <a:r>
              <a:rPr lang="ar-SA" sz="2800" b="1" dirty="0" err="1" smtClean="0">
                <a:solidFill>
                  <a:srgbClr val="000000"/>
                </a:solidFill>
                <a:latin typeface="Calibri"/>
                <a:cs typeface="Times New Roman" pitchFamily="18" charset="0"/>
              </a:rPr>
              <a:t>يتموقع</a:t>
            </a:r>
            <a:r>
              <a:rPr lang="ar-SA" sz="2800" b="1" dirty="0" smtClean="0">
                <a:solidFill>
                  <a:srgbClr val="000000"/>
                </a:solidFill>
                <a:latin typeface="Calibri"/>
                <a:cs typeface="Times New Roman" pitchFamily="18" charset="0"/>
              </a:rPr>
              <a:t> في </a:t>
            </a:r>
            <a:r>
              <a:rPr lang="ar-SA" sz="2800" b="1" dirty="0" smtClean="0">
                <a:solidFill>
                  <a:srgbClr val="0070C0"/>
                </a:solidFill>
                <a:latin typeface="Calibri"/>
                <a:cs typeface="Times New Roman" pitchFamily="18" charset="0"/>
              </a:rPr>
              <a:t>العنوان 0004</a:t>
            </a:r>
            <a:r>
              <a:rPr lang="ar-SA" sz="2800" b="1" dirty="0" smtClean="0">
                <a:solidFill>
                  <a:srgbClr val="000000"/>
                </a:solidFill>
                <a:latin typeface="Calibri"/>
                <a:cs typeface="Times New Roman" pitchFamily="18" charset="0"/>
              </a:rPr>
              <a:t>  </a:t>
            </a:r>
            <a:r>
              <a:rPr lang="ar-DZ" sz="2800" b="1" dirty="0" smtClean="0">
                <a:solidFill>
                  <a:srgbClr val="000000"/>
                </a:solidFill>
                <a:latin typeface="Calibri"/>
                <a:cs typeface="Times New Roman" pitchFamily="18" charset="0"/>
              </a:rPr>
              <a:t>لذلك ينصح كتابة البرنامج بعد العنوان 0004 و برمجة توصيل بالعنوان 0004 في حالة وجود قطع</a:t>
            </a:r>
            <a:endParaRPr lang="fr-FR" sz="2800" b="1" dirty="0" smtClean="0">
              <a:solidFill>
                <a:srgbClr val="000000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565400"/>
            <a:ext cx="17335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necteur droit avec flèche 10"/>
          <p:cNvCxnSpPr/>
          <p:nvPr/>
        </p:nvCxnSpPr>
        <p:spPr>
          <a:xfrm flipH="1">
            <a:off x="3257496" y="260648"/>
            <a:ext cx="2723282" cy="1624653"/>
          </a:xfrm>
          <a:prstGeom prst="straightConnector1">
            <a:avLst/>
          </a:prstGeom>
          <a:ln w="63500" cap="rnd">
            <a:solidFill>
              <a:srgbClr val="FF0000"/>
            </a:solidFill>
            <a:prstDash val="sysDash"/>
            <a:round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536316" y="160595"/>
            <a:ext cx="160973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DZ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عداد البرنامج</a:t>
            </a:r>
            <a:endParaRPr lang="fr-F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21583" y="1004086"/>
            <a:ext cx="1008161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Pile</a:t>
            </a:r>
          </a:p>
          <a:p>
            <a:pPr algn="ctr"/>
            <a:r>
              <a:rPr lang="fr-FR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8NIVEAUX</a:t>
            </a:r>
            <a:endParaRPr lang="fr-FR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2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8" grpId="0" animBg="1"/>
      <p:bldP spid="9" grpId="0" animBg="1"/>
      <p:bldP spid="76807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1">
                <a:tint val="66000"/>
                <a:satMod val="160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623050" y="984250"/>
            <a:ext cx="1527175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400" b="1" dirty="0"/>
              <a:t>ذاكرة البيانات</a:t>
            </a:r>
            <a:endParaRPr lang="en-US" sz="2400" dirty="0"/>
          </a:p>
        </p:txBody>
      </p:sp>
      <p:sp>
        <p:nvSpPr>
          <p:cNvPr id="3" name="مستطيل 2"/>
          <p:cNvSpPr/>
          <p:nvPr/>
        </p:nvSpPr>
        <p:spPr>
          <a:xfrm>
            <a:off x="0" y="373063"/>
            <a:ext cx="9144000" cy="714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4" name="مربع نص 3"/>
          <p:cNvSpPr txBox="1"/>
          <p:nvPr/>
        </p:nvSpPr>
        <p:spPr>
          <a:xfrm>
            <a:off x="2357422" y="142852"/>
            <a:ext cx="535915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DZ" sz="2800" b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الهيكلة القاعدية </a:t>
            </a:r>
            <a:r>
              <a:rPr lang="ar-DZ" sz="2800" b="1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للميكرو مراقب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PIC 16F84</a:t>
            </a:r>
            <a:r>
              <a:rPr lang="fr-FR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A</a:t>
            </a:r>
            <a:endParaRPr lang="ar-DZ" sz="2800" b="1" dirty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raditional Arabic" pitchFamily="2" charset="-78"/>
            </a:endParaRPr>
          </a:p>
        </p:txBody>
      </p:sp>
      <p:sp>
        <p:nvSpPr>
          <p:cNvPr id="5" name="شارة رتبة 4"/>
          <p:cNvSpPr/>
          <p:nvPr/>
        </p:nvSpPr>
        <p:spPr>
          <a:xfrm rot="10800000">
            <a:off x="8215313" y="1000125"/>
            <a:ext cx="571500" cy="42862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633761" y="1683130"/>
            <a:ext cx="5508104" cy="1477328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DZ" b="1" dirty="0"/>
              <a:t>وهي نوعان</a:t>
            </a:r>
            <a:r>
              <a:rPr lang="ar-DZ" b="1" dirty="0" smtClean="0"/>
              <a:t>:</a:t>
            </a:r>
            <a:endParaRPr lang="fr-FR" b="1" dirty="0" smtClean="0"/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ar-DZ" b="1" u="sng" dirty="0" smtClean="0"/>
              <a:t>الذاكرة </a:t>
            </a:r>
            <a:r>
              <a:rPr lang="ar-DZ" b="1" u="sng" dirty="0"/>
              <a:t>الحية </a:t>
            </a:r>
            <a:r>
              <a:rPr lang="ar-DZ" b="1" u="sng" dirty="0" smtClean="0"/>
              <a:t>الساكنة </a:t>
            </a:r>
            <a:r>
              <a:rPr lang="fr-FR" b="1" dirty="0" smtClean="0">
                <a:solidFill>
                  <a:srgbClr val="C00000"/>
                </a:solidFill>
              </a:rPr>
              <a:t>RAM STATIQUE </a:t>
            </a:r>
            <a:r>
              <a:rPr lang="ar-DZ" b="1" dirty="0" smtClean="0">
                <a:solidFill>
                  <a:srgbClr val="C00000"/>
                </a:solidFill>
              </a:rPr>
              <a:t> </a:t>
            </a:r>
            <a:r>
              <a:rPr lang="ar-DZ" b="1" dirty="0" smtClean="0"/>
              <a:t>والتي </a:t>
            </a:r>
            <a:r>
              <a:rPr lang="ar-DZ" b="1" dirty="0"/>
              <a:t>تسميها شركة </a:t>
            </a:r>
            <a:r>
              <a:rPr lang="fr-FR" b="1" dirty="0">
                <a:solidFill>
                  <a:srgbClr val="FF3300"/>
                </a:solidFill>
                <a:cs typeface="Times New Roman" pitchFamily="18" charset="0"/>
              </a:rPr>
              <a:t>Micro chip</a:t>
            </a:r>
            <a:r>
              <a:rPr lang="ar-DZ" b="1" dirty="0" smtClean="0"/>
              <a:t> </a:t>
            </a:r>
            <a:r>
              <a:rPr lang="ar-DZ" b="1" dirty="0"/>
              <a:t>سجل </a:t>
            </a:r>
            <a:r>
              <a:rPr lang="ar-DZ" b="1" dirty="0" smtClean="0"/>
              <a:t>الملفات </a:t>
            </a:r>
            <a:r>
              <a:rPr lang="fr-FR" sz="1400" b="1" dirty="0"/>
              <a:t>(</a:t>
            </a:r>
            <a:r>
              <a:rPr lang="fr-FR" sz="1400" b="1" dirty="0" err="1"/>
              <a:t>Special</a:t>
            </a:r>
            <a:r>
              <a:rPr lang="fr-FR" sz="1400" b="1" dirty="0"/>
              <a:t>  </a:t>
            </a:r>
            <a:r>
              <a:rPr lang="fr-FR" sz="1400" b="1" dirty="0" err="1"/>
              <a:t>Function</a:t>
            </a:r>
            <a:r>
              <a:rPr lang="fr-FR" sz="1400" b="1" dirty="0"/>
              <a:t> </a:t>
            </a:r>
            <a:r>
              <a:rPr lang="fr-FR" sz="1400" b="1" dirty="0" err="1"/>
              <a:t>Register</a:t>
            </a:r>
            <a:r>
              <a:rPr lang="fr-FR" sz="1400" b="1" dirty="0"/>
              <a:t>)</a:t>
            </a:r>
            <a:r>
              <a:rPr lang="fr-FR" b="1" dirty="0"/>
              <a:t>(</a:t>
            </a:r>
            <a:r>
              <a:rPr lang="fr-FR" b="1" dirty="0">
                <a:solidFill>
                  <a:srgbClr val="FF0000"/>
                </a:solidFill>
              </a:rPr>
              <a:t>SFR</a:t>
            </a:r>
            <a:r>
              <a:rPr lang="fr-FR" b="1" dirty="0" smtClean="0"/>
              <a:t>)</a:t>
            </a:r>
          </a:p>
          <a:p>
            <a:pPr>
              <a:defRPr/>
            </a:pPr>
            <a:endParaRPr lang="ar-DZ" b="1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b="1" dirty="0" smtClean="0"/>
              <a:t> </a:t>
            </a:r>
            <a:r>
              <a:rPr lang="ar-DZ" b="1" dirty="0" smtClean="0"/>
              <a:t>ذاكرة </a:t>
            </a:r>
            <a:r>
              <a:rPr lang="ar-DZ" b="1" dirty="0"/>
              <a:t>القراءة فقط القابلة للبرمجة و المحو الكهربائي </a:t>
            </a:r>
            <a:r>
              <a:rPr lang="fr-FR" b="1" dirty="0">
                <a:solidFill>
                  <a:srgbClr val="C00000"/>
                </a:solidFill>
              </a:rPr>
              <a:t>EEPROM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5429250" y="3416300"/>
            <a:ext cx="2613025" cy="369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/>
              <a:t>الذاكرة الحية الساكنة</a:t>
            </a:r>
            <a:r>
              <a:rPr lang="ar-DZ" b="1" dirty="0"/>
              <a:t> </a:t>
            </a:r>
            <a:r>
              <a:rPr lang="ar-SA" b="1" dirty="0"/>
              <a:t> </a:t>
            </a:r>
            <a:r>
              <a:rPr lang="fr-FR" dirty="0"/>
              <a:t>S</a:t>
            </a:r>
            <a:r>
              <a:rPr lang="en-US" dirty="0"/>
              <a:t>RAM</a:t>
            </a:r>
            <a:endParaRPr lang="ar-DZ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143375" y="4143380"/>
            <a:ext cx="4714905" cy="2031325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/>
              <a:t>وهي ذاكرة مؤقتة سعتها </a:t>
            </a:r>
            <a:r>
              <a:rPr lang="ar-DZ" b="1" dirty="0" smtClean="0"/>
              <a:t> </a:t>
            </a:r>
            <a:r>
              <a:rPr lang="fr-FR" b="1" dirty="0" smtClean="0"/>
              <a:t>2x128 octets</a:t>
            </a:r>
            <a:r>
              <a:rPr lang="ar-DZ" b="1" dirty="0" smtClean="0"/>
              <a:t>تزول </a:t>
            </a:r>
            <a:r>
              <a:rPr lang="ar-DZ" b="1" dirty="0"/>
              <a:t>معلوماتها في كل انقطاع للتيار الكهربائي، يستخدمها المعالج أثناء تنفيذ البرنامج وقد تم </a:t>
            </a:r>
            <a:r>
              <a:rPr lang="ar-DZ" b="1" dirty="0" smtClean="0"/>
              <a:t>تقسيمها</a:t>
            </a:r>
            <a:r>
              <a:rPr lang="fr-FR" b="1" dirty="0" smtClean="0"/>
              <a:t> </a:t>
            </a:r>
            <a:r>
              <a:rPr lang="ar-DZ" b="1" dirty="0"/>
              <a:t>أفقياً </a:t>
            </a:r>
            <a:r>
              <a:rPr lang="ar-DZ" b="1" dirty="0" smtClean="0"/>
              <a:t>إلي</a:t>
            </a:r>
            <a:r>
              <a:rPr lang="ar-DZ" b="1" dirty="0"/>
              <a:t>: سجلات الوظائف </a:t>
            </a:r>
            <a:r>
              <a:rPr lang="ar-DZ" b="1" dirty="0" smtClean="0"/>
              <a:t>الخاصة</a:t>
            </a:r>
            <a:r>
              <a:rPr lang="fr-FR" b="1" dirty="0" smtClean="0"/>
              <a:t>SFR  </a:t>
            </a:r>
            <a:r>
              <a:rPr lang="ar-DZ" b="1" dirty="0" smtClean="0"/>
              <a:t>  </a:t>
            </a:r>
            <a:r>
              <a:rPr lang="fr-FR" b="1" dirty="0" smtClean="0"/>
              <a:t>(2x12) </a:t>
            </a:r>
            <a:r>
              <a:rPr lang="ar-DZ" b="1" dirty="0" smtClean="0"/>
              <a:t>من </a:t>
            </a:r>
            <a:r>
              <a:rPr lang="ar-DZ" b="1" dirty="0"/>
              <a:t>العنوان 00 إلى </a:t>
            </a:r>
            <a:r>
              <a:rPr lang="fr-FR" b="1" dirty="0" smtClean="0"/>
              <a:t>0B </a:t>
            </a:r>
            <a:r>
              <a:rPr lang="ar-DZ" b="1" dirty="0"/>
              <a:t>و من العنوان 80 إلى </a:t>
            </a:r>
            <a:r>
              <a:rPr lang="fr-FR" b="1" dirty="0" smtClean="0"/>
              <a:t>8B</a:t>
            </a:r>
            <a:r>
              <a:rPr lang="ar-DZ" b="1" dirty="0" smtClean="0"/>
              <a:t>وسجلات </a:t>
            </a:r>
            <a:r>
              <a:rPr lang="ar-DZ" b="1" dirty="0"/>
              <a:t>الأغراض العامة </a:t>
            </a:r>
            <a:r>
              <a:rPr lang="fr-FR" b="1" dirty="0" smtClean="0"/>
              <a:t>GPR</a:t>
            </a:r>
            <a:r>
              <a:rPr lang="ar-SA" b="1" dirty="0"/>
              <a:t> </a:t>
            </a:r>
            <a:r>
              <a:rPr lang="fr-FR" b="1" dirty="0" smtClean="0"/>
              <a:t>( 2x68) octets</a:t>
            </a:r>
            <a:r>
              <a:rPr lang="ar-SA" b="1" dirty="0" smtClean="0"/>
              <a:t> </a:t>
            </a:r>
            <a:r>
              <a:rPr lang="ar-DZ" b="1" dirty="0" smtClean="0"/>
              <a:t>من </a:t>
            </a:r>
            <a:r>
              <a:rPr lang="ar-DZ" b="1" dirty="0"/>
              <a:t>العنوان </a:t>
            </a:r>
            <a:r>
              <a:rPr lang="fr-FR" b="1" dirty="0" smtClean="0"/>
              <a:t>0C </a:t>
            </a:r>
            <a:r>
              <a:rPr lang="ar-DZ" b="1" dirty="0"/>
              <a:t>إلى </a:t>
            </a:r>
            <a:r>
              <a:rPr lang="fr-FR" b="1" dirty="0" smtClean="0"/>
              <a:t>4F </a:t>
            </a:r>
            <a:r>
              <a:rPr lang="ar-DZ" b="1" dirty="0"/>
              <a:t>و من العنوان </a:t>
            </a:r>
            <a:r>
              <a:rPr lang="fr-FR" b="1" dirty="0" smtClean="0"/>
              <a:t>8C</a:t>
            </a:r>
            <a:r>
              <a:rPr lang="ar-DZ" b="1" dirty="0" smtClean="0"/>
              <a:t>إلى</a:t>
            </a:r>
            <a:r>
              <a:rPr lang="fr-FR" b="1" dirty="0"/>
              <a:t>CF </a:t>
            </a:r>
            <a:r>
              <a:rPr lang="ar-DZ" b="1" dirty="0" smtClean="0"/>
              <a:t>والباقي </a:t>
            </a:r>
            <a:r>
              <a:rPr lang="ar-DZ" b="1" dirty="0"/>
              <a:t>غير مستغل و رأسياً </a:t>
            </a:r>
            <a:r>
              <a:rPr lang="ar-DZ" b="1" dirty="0" smtClean="0"/>
              <a:t>إلي </a:t>
            </a:r>
            <a:r>
              <a:rPr lang="ar-DZ" b="1" dirty="0"/>
              <a:t>الصفحة 0 والصفحة1 </a:t>
            </a:r>
            <a:endParaRPr lang="fr-FR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60745" y="774700"/>
            <a:ext cx="2850509" cy="601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خماسي 9"/>
          <p:cNvSpPr/>
          <p:nvPr/>
        </p:nvSpPr>
        <p:spPr>
          <a:xfrm rot="10800000" flipV="1">
            <a:off x="8215338" y="3468906"/>
            <a:ext cx="642942" cy="28575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</a:t>
            </a:r>
            <a:endParaRPr lang="ar-DZ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ZoneTexte 8"/>
          <p:cNvSpPr txBox="1"/>
          <p:nvPr/>
        </p:nvSpPr>
        <p:spPr>
          <a:xfrm rot="16200000">
            <a:off x="-485955" y="1925024"/>
            <a:ext cx="2132314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سجلات الوظائف الخاصة</a:t>
            </a:r>
            <a:r>
              <a:rPr lang="fr-FR" sz="1600" dirty="0" smtClean="0"/>
              <a:t>SFR</a:t>
            </a:r>
            <a:endParaRPr lang="fr-FR" sz="1600" dirty="0"/>
          </a:p>
        </p:txBody>
      </p:sp>
      <p:sp>
        <p:nvSpPr>
          <p:cNvPr id="12" name="ZoneTexte 11"/>
          <p:cNvSpPr txBox="1"/>
          <p:nvPr/>
        </p:nvSpPr>
        <p:spPr>
          <a:xfrm rot="16200000">
            <a:off x="-489162" y="4113062"/>
            <a:ext cx="2138726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سجلات الأغراض العامة</a:t>
            </a:r>
            <a:r>
              <a:rPr lang="fr-FR" sz="1600" dirty="0" smtClean="0"/>
              <a:t>GPR</a:t>
            </a:r>
            <a:endParaRPr lang="fr-FR" sz="1600" dirty="0"/>
          </a:p>
        </p:txBody>
      </p:sp>
      <p:sp>
        <p:nvSpPr>
          <p:cNvPr id="13" name="ZoneTexte 12"/>
          <p:cNvSpPr txBox="1"/>
          <p:nvPr/>
        </p:nvSpPr>
        <p:spPr>
          <a:xfrm rot="16200000">
            <a:off x="-186015" y="5931989"/>
            <a:ext cx="1499128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مساحة غير مستعملة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xmlns="" val="85937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6000">
              <a:schemeClr val="accent1">
                <a:tint val="44500"/>
                <a:satMod val="160000"/>
              </a:schemeClr>
            </a:gs>
            <a:gs pos="87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6623050" y="984250"/>
            <a:ext cx="1527175" cy="4619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400" b="1" dirty="0"/>
              <a:t>ذاكرة البيانات</a:t>
            </a:r>
            <a:endParaRPr lang="en-US" sz="2400" dirty="0"/>
          </a:p>
        </p:txBody>
      </p:sp>
      <p:sp>
        <p:nvSpPr>
          <p:cNvPr id="3" name="مستطيل 2"/>
          <p:cNvSpPr/>
          <p:nvPr/>
        </p:nvSpPr>
        <p:spPr>
          <a:xfrm>
            <a:off x="0" y="500063"/>
            <a:ext cx="9144000" cy="714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4" name="مربع نص 3"/>
          <p:cNvSpPr txBox="1"/>
          <p:nvPr/>
        </p:nvSpPr>
        <p:spPr>
          <a:xfrm>
            <a:off x="2357422" y="270230"/>
            <a:ext cx="535915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DZ" sz="2800" b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الهيكلة القاعدية </a:t>
            </a:r>
            <a:r>
              <a:rPr lang="ar-DZ" sz="2800" b="1" dirty="0" err="1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للميكرومراقب</a:t>
            </a:r>
            <a:r>
              <a:rPr lang="ar-DZ" sz="2800" b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PIC 16F84</a:t>
            </a:r>
            <a:r>
              <a:rPr lang="fr-FR" sz="28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raditional Arabic" pitchFamily="2" charset="-78"/>
              </a:rPr>
              <a:t>A</a:t>
            </a:r>
            <a:endParaRPr lang="ar-DZ" sz="2800" b="1" dirty="0">
              <a:solidFill>
                <a:srgbClr val="FFFF00"/>
              </a:solidFill>
              <a:latin typeface="Times New Roman" pitchFamily="18" charset="0"/>
              <a:ea typeface="Times New Roman" pitchFamily="18" charset="0"/>
              <a:cs typeface="Traditional Arabic" pitchFamily="2" charset="-78"/>
            </a:endParaRPr>
          </a:p>
        </p:txBody>
      </p:sp>
      <p:sp>
        <p:nvSpPr>
          <p:cNvPr id="5" name="شارة رتبة 4"/>
          <p:cNvSpPr/>
          <p:nvPr/>
        </p:nvSpPr>
        <p:spPr>
          <a:xfrm rot="10800000">
            <a:off x="8215313" y="1000125"/>
            <a:ext cx="571500" cy="42862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>
              <a:solidFill>
                <a:schemeClr val="tx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857625" y="1658938"/>
            <a:ext cx="4256088" cy="369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b="1" dirty="0"/>
              <a:t>ذاكرة القراءة فقط القابلة للبرمجة </a:t>
            </a:r>
            <a:r>
              <a:rPr lang="ar-SA" b="1" dirty="0" err="1"/>
              <a:t>و</a:t>
            </a:r>
            <a:r>
              <a:rPr lang="ar-SA" b="1" dirty="0"/>
              <a:t> المحو الكهربائي</a:t>
            </a:r>
            <a:endParaRPr lang="ar-DZ" dirty="0"/>
          </a:p>
        </p:txBody>
      </p:sp>
      <p:sp>
        <p:nvSpPr>
          <p:cNvPr id="8" name="مربع نص 7"/>
          <p:cNvSpPr txBox="1"/>
          <p:nvPr/>
        </p:nvSpPr>
        <p:spPr>
          <a:xfrm>
            <a:off x="3000375" y="2928934"/>
            <a:ext cx="5929343" cy="2031325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/>
              <a:t>و هي ذاكرة من نوع فلاش سعتها </a:t>
            </a:r>
            <a:r>
              <a:rPr lang="ar-DZ" b="1" dirty="0" smtClean="0"/>
              <a:t>64</a:t>
            </a:r>
            <a:r>
              <a:rPr lang="fr-FR" b="1" dirty="0" smtClean="0"/>
              <a:t>octets </a:t>
            </a:r>
            <a:r>
              <a:rPr lang="ar-DZ" b="1" dirty="0" smtClean="0"/>
              <a:t>من </a:t>
            </a:r>
            <a:r>
              <a:rPr lang="ar-DZ" b="1" dirty="0"/>
              <a:t>العنوان 00 إلى </a:t>
            </a:r>
            <a:r>
              <a:rPr lang="fr-FR" b="1" dirty="0" smtClean="0"/>
              <a:t>  </a:t>
            </a:r>
            <a:r>
              <a:rPr lang="ar-DZ" b="1" dirty="0" smtClean="0"/>
              <a:t>العنوان </a:t>
            </a:r>
            <a:r>
              <a:rPr lang="fr-FR" b="1" dirty="0" smtClean="0"/>
              <a:t>  F </a:t>
            </a:r>
            <a:r>
              <a:rPr lang="ar-DZ" b="1" dirty="0" smtClean="0"/>
              <a:t>3</a:t>
            </a:r>
            <a:r>
              <a:rPr lang="fr-FR" b="1" dirty="0" smtClean="0"/>
              <a:t> </a:t>
            </a:r>
            <a:r>
              <a:rPr lang="ar-DZ" b="1" dirty="0"/>
              <a:t>بحيث لا يتم الدخول إليها إلا بواسطة أربعة سجلات خاصة موجودة بالذاكرة </a:t>
            </a:r>
            <a:r>
              <a:rPr lang="fr-FR" b="1" dirty="0"/>
              <a:t>SRAM </a:t>
            </a:r>
            <a:r>
              <a:rPr lang="ar-DZ" b="1" dirty="0"/>
              <a:t>وهي: </a:t>
            </a:r>
            <a:r>
              <a:rPr lang="fr-FR" b="1" dirty="0"/>
              <a:t>EEADR، EEDATA،  EECON1،  EECON2.   </a:t>
            </a:r>
            <a:r>
              <a:rPr lang="ar-DZ" b="1" dirty="0"/>
              <a:t>يمكن استخدامها من قبل البرنامج في عمليات القراءة </a:t>
            </a:r>
            <a:r>
              <a:rPr lang="ar-DZ" b="1" dirty="0" err="1"/>
              <a:t>و</a:t>
            </a:r>
            <a:r>
              <a:rPr lang="ar-DZ" b="1" dirty="0"/>
              <a:t> الكتابة فمثلاً عند التحكم في درجة حرارة غرفة تتم برمجة النظام من قبل المستخدم بواسطة لوحة مفاتيح خاصة لتحديد درجة الحرارة المطلوبة فيتم تخزينها في  ذاكرة </a:t>
            </a:r>
            <a:r>
              <a:rPr lang="fr-FR" b="1" dirty="0"/>
              <a:t>EEPROM </a:t>
            </a:r>
            <a:r>
              <a:rPr lang="ar-DZ" b="1" dirty="0"/>
              <a:t>لقدرتها على الاحتفاظ بمحتوياتها بعد فصل التيار الكهربائي.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2214563" y="1676400"/>
            <a:ext cx="1458912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fr-F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 P R O M </a:t>
            </a:r>
            <a:endParaRPr lang="ar-D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4195763" y="2409825"/>
            <a:ext cx="7096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ROM</a:t>
            </a:r>
            <a:endParaRPr lang="ar-DZ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8E1F5"/>
              </a:clrFrom>
              <a:clrTo>
                <a:srgbClr val="F8E1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0" y="5214938"/>
            <a:ext cx="2027238" cy="128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خماسي 13"/>
          <p:cNvSpPr/>
          <p:nvPr/>
        </p:nvSpPr>
        <p:spPr>
          <a:xfrm rot="10800000" flipV="1">
            <a:off x="8286776" y="1714488"/>
            <a:ext cx="642942" cy="285752"/>
          </a:xfrm>
          <a:prstGeom prst="homePlat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fr-FR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</a:t>
            </a:r>
            <a:endParaRPr lang="ar-DZ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285750" y="2428875"/>
            <a:ext cx="1204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lectricity </a:t>
            </a:r>
            <a:endParaRPr lang="ar-DZ">
              <a:latin typeface="Calibri" pitchFamily="34" charset="0"/>
            </a:endParaRP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1533525" y="2428875"/>
            <a:ext cx="1038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rasable </a:t>
            </a:r>
            <a:endParaRPr lang="ar-DZ">
              <a:latin typeface="Calibri" pitchFamily="34" charset="0"/>
            </a:endParaRP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2547938" y="2419350"/>
            <a:ext cx="1544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rogrammable</a:t>
            </a:r>
            <a:endParaRPr lang="ar-DZ">
              <a:latin typeface="Calibri" pitchFamily="34" charset="0"/>
            </a:endParaRPr>
          </a:p>
        </p:txBody>
      </p:sp>
      <p:cxnSp>
        <p:nvCxnSpPr>
          <p:cNvPr id="22" name="رابط كسهم مستقيم 21"/>
          <p:cNvCxnSpPr/>
          <p:nvPr/>
        </p:nvCxnSpPr>
        <p:spPr>
          <a:xfrm rot="10800000" flipV="1">
            <a:off x="500063" y="2000250"/>
            <a:ext cx="1785937" cy="4286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rot="10800000" flipV="1">
            <a:off x="1643063" y="2000250"/>
            <a:ext cx="928687" cy="4286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كسهم مستقيم 29"/>
          <p:cNvCxnSpPr/>
          <p:nvPr/>
        </p:nvCxnSpPr>
        <p:spPr>
          <a:xfrm rot="5400000">
            <a:off x="2499519" y="2213769"/>
            <a:ext cx="428625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رابط كسهم مستقيم 31"/>
          <p:cNvCxnSpPr/>
          <p:nvPr/>
        </p:nvCxnSpPr>
        <p:spPr>
          <a:xfrm>
            <a:off x="3000375" y="2000250"/>
            <a:ext cx="1285875" cy="4286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25" y="3357563"/>
            <a:ext cx="2917825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8632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">
              <a:schemeClr val="accent1">
                <a:tint val="66000"/>
                <a:satMod val="160000"/>
              </a:schemeClr>
            </a:gs>
            <a:gs pos="44000">
              <a:schemeClr val="accent1">
                <a:tint val="44500"/>
                <a:satMod val="160000"/>
              </a:schemeClr>
            </a:gs>
            <a:gs pos="87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699792" y="620689"/>
            <a:ext cx="3037101" cy="5980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34963" y="116633"/>
            <a:ext cx="8389937" cy="2880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r>
              <a:rPr lang="ar-DZ" sz="2400" dirty="0" smtClean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 </a:t>
            </a:r>
            <a:r>
              <a:rPr lang="ar-DZ" sz="2400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تنظيــــــم الذاكــــرة</a:t>
            </a:r>
            <a:r>
              <a:rPr lang="fr-FR" sz="2400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 RAM 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262313" y="764704"/>
            <a:ext cx="1885751" cy="23760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62313" y="3143030"/>
            <a:ext cx="1885751" cy="19080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522748" y="541314"/>
            <a:ext cx="433388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ar-DZ" sz="1400" b="1" dirty="0">
                <a:solidFill>
                  <a:srgbClr val="0000FF"/>
                </a:solidFill>
                <a:cs typeface="Times New Roman" pitchFamily="18" charset="0"/>
              </a:rPr>
              <a:t>بنك 0</a:t>
            </a:r>
            <a:endParaRPr lang="fr-FR" sz="1400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283968" y="549535"/>
            <a:ext cx="647700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ar-DZ" sz="1400" b="1" dirty="0">
                <a:solidFill>
                  <a:srgbClr val="0000FF"/>
                </a:solidFill>
                <a:cs typeface="Times New Roman" pitchFamily="18" charset="0"/>
              </a:rPr>
              <a:t>بنك 1  </a:t>
            </a:r>
            <a:endParaRPr lang="fr-FR" sz="1400" b="1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2531517" y="836712"/>
            <a:ext cx="3365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00h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543252" y="814801"/>
            <a:ext cx="3365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80h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547705" y="2972350"/>
            <a:ext cx="3556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0Bh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436096" y="2981403"/>
            <a:ext cx="3556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8Bh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2531517" y="3149757"/>
            <a:ext cx="3556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0Ch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433672" y="3149757"/>
            <a:ext cx="3556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8Ch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2557230" y="4911725"/>
            <a:ext cx="33655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>
                <a:solidFill>
                  <a:srgbClr val="FF0000"/>
                </a:solidFill>
                <a:latin typeface="Arial Black" pitchFamily="34" charset="0"/>
              </a:rPr>
              <a:t>4Fh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5431953" y="4893619"/>
            <a:ext cx="3556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r>
              <a:rPr lang="fr-FR" sz="1000" dirty="0" err="1">
                <a:solidFill>
                  <a:srgbClr val="FF0000"/>
                </a:solidFill>
                <a:latin typeface="Arial Black" pitchFamily="34" charset="0"/>
              </a:rPr>
              <a:t>CFh</a:t>
            </a:r>
            <a:endParaRPr lang="fr-FR" sz="1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613629" y="990572"/>
            <a:ext cx="2212722" cy="1924050"/>
            <a:chOff x="3409" y="687"/>
            <a:chExt cx="1395" cy="1212"/>
          </a:xfrm>
        </p:grpSpPr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3409" y="687"/>
              <a:ext cx="0" cy="121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9241" name="Text Box 25"/>
            <p:cNvSpPr txBox="1">
              <a:spLocks noChangeArrowheads="1"/>
            </p:cNvSpPr>
            <p:nvPr/>
          </p:nvSpPr>
          <p:spPr bwMode="auto">
            <a:xfrm>
              <a:off x="3660" y="1004"/>
              <a:ext cx="114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ar-DZ" b="1" dirty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السجــــلات </a:t>
              </a:r>
              <a:r>
                <a:rPr lang="ar-DZ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الخاصــــة</a:t>
              </a:r>
            </a:p>
            <a:p>
              <a:pPr algn="ctr"/>
              <a:r>
                <a:rPr lang="ar-DZ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الثابتة</a:t>
              </a:r>
              <a:endParaRPr lang="fr-FR" b="1" dirty="0">
                <a:solidFill>
                  <a:srgbClr val="0000FF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5517066" y="3349625"/>
            <a:ext cx="1892133" cy="1562100"/>
            <a:chOff x="3682" y="2200"/>
            <a:chExt cx="1193" cy="984"/>
          </a:xfrm>
        </p:grpSpPr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 flipH="1">
              <a:off x="3682" y="2200"/>
              <a:ext cx="6" cy="984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9242" name="Text Box 26"/>
            <p:cNvSpPr txBox="1">
              <a:spLocks noChangeArrowheads="1"/>
            </p:cNvSpPr>
            <p:nvPr/>
          </p:nvSpPr>
          <p:spPr bwMode="auto">
            <a:xfrm>
              <a:off x="3805" y="2547"/>
              <a:ext cx="107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ar-DZ" b="1" dirty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السجــــلات </a:t>
              </a:r>
              <a:r>
                <a:rPr lang="ar-DZ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العامــــة</a:t>
              </a:r>
            </a:p>
            <a:p>
              <a:pPr algn="ctr"/>
              <a:r>
                <a:rPr lang="ar-DZ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للمستعمل</a:t>
              </a:r>
              <a:r>
                <a:rPr lang="fr-FR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RAM</a:t>
              </a:r>
              <a:endParaRPr lang="fr-FR" b="1" dirty="0">
                <a:solidFill>
                  <a:srgbClr val="0000FF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grpSp>
        <p:nvGrpSpPr>
          <p:cNvPr id="26" name="Group 28"/>
          <p:cNvGrpSpPr>
            <a:grpSpLocks/>
          </p:cNvGrpSpPr>
          <p:nvPr/>
        </p:nvGrpSpPr>
        <p:grpSpPr bwMode="auto">
          <a:xfrm>
            <a:off x="5542462" y="5120208"/>
            <a:ext cx="1153043" cy="928694"/>
            <a:chOff x="3348" y="2251"/>
            <a:chExt cx="727" cy="984"/>
          </a:xfrm>
        </p:grpSpPr>
        <p:sp>
          <p:nvSpPr>
            <p:cNvPr id="27" name="Line 24"/>
            <p:cNvSpPr>
              <a:spLocks noChangeShapeType="1"/>
            </p:cNvSpPr>
            <p:nvPr/>
          </p:nvSpPr>
          <p:spPr bwMode="auto">
            <a:xfrm flipH="1">
              <a:off x="3348" y="2251"/>
              <a:ext cx="6" cy="984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3741" y="2541"/>
              <a:ext cx="334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ar-DZ" b="1" dirty="0" smtClean="0">
                  <a:solidFill>
                    <a:srgbClr val="0000FF"/>
                  </a:solidFill>
                  <a:latin typeface="Arial Black" pitchFamily="34" charset="0"/>
                  <a:cs typeface="Arial" charset="0"/>
                </a:rPr>
                <a:t>فراغ</a:t>
              </a:r>
              <a:endParaRPr lang="fr-FR" b="1" dirty="0">
                <a:solidFill>
                  <a:srgbClr val="0000FF"/>
                </a:solidFill>
                <a:latin typeface="Arial Black" pitchFamily="34" charset="0"/>
                <a:cs typeface="Arial" charset="0"/>
              </a:endParaRPr>
            </a:p>
          </p:txBody>
        </p:sp>
      </p:grpSp>
      <p:sp>
        <p:nvSpPr>
          <p:cNvPr id="29" name="ZoneTexte 28"/>
          <p:cNvSpPr txBox="1"/>
          <p:nvPr/>
        </p:nvSpPr>
        <p:spPr>
          <a:xfrm rot="16200000">
            <a:off x="1226848" y="1526583"/>
            <a:ext cx="2132314" cy="3385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سجلات الوظائف الخاصة</a:t>
            </a:r>
            <a:r>
              <a:rPr lang="fr-FR" sz="1600" dirty="0" smtClean="0"/>
              <a:t>SFR</a:t>
            </a:r>
            <a:endParaRPr lang="fr-FR" sz="1600" dirty="0"/>
          </a:p>
        </p:txBody>
      </p:sp>
      <p:sp>
        <p:nvSpPr>
          <p:cNvPr id="30" name="ZoneTexte 29"/>
          <p:cNvSpPr txBox="1"/>
          <p:nvPr/>
        </p:nvSpPr>
        <p:spPr>
          <a:xfrm rot="16200000">
            <a:off x="1223641" y="3714621"/>
            <a:ext cx="2138726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سجلات الأغراض العامة</a:t>
            </a:r>
            <a:r>
              <a:rPr lang="fr-FR" sz="1600" dirty="0" smtClean="0"/>
              <a:t>GPR</a:t>
            </a:r>
            <a:endParaRPr lang="fr-FR" sz="1600" dirty="0"/>
          </a:p>
        </p:txBody>
      </p:sp>
      <p:sp>
        <p:nvSpPr>
          <p:cNvPr id="31" name="ZoneTexte 30"/>
          <p:cNvSpPr txBox="1"/>
          <p:nvPr/>
        </p:nvSpPr>
        <p:spPr>
          <a:xfrm rot="16200000">
            <a:off x="1526788" y="5533548"/>
            <a:ext cx="1499128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1600" dirty="0" smtClean="0"/>
              <a:t>مساحة غير مستعملة</a:t>
            </a:r>
            <a:endParaRPr lang="fr-FR" sz="1600" dirty="0"/>
          </a:p>
        </p:txBody>
      </p:sp>
      <p:sp>
        <p:nvSpPr>
          <p:cNvPr id="2" name="ZoneTexte 1"/>
          <p:cNvSpPr txBox="1"/>
          <p:nvPr/>
        </p:nvSpPr>
        <p:spPr>
          <a:xfrm>
            <a:off x="3308073" y="4361935"/>
            <a:ext cx="862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dirty="0" smtClean="0"/>
              <a:t>سجل عام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4218341" y="3948807"/>
            <a:ext cx="9297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DZ" sz="1600" dirty="0" smtClean="0"/>
              <a:t>صورة طبق</a:t>
            </a:r>
          </a:p>
          <a:p>
            <a:r>
              <a:rPr lang="ar-DZ" sz="1600" dirty="0" smtClean="0"/>
              <a:t> الأصل</a:t>
            </a:r>
          </a:p>
          <a:p>
            <a:r>
              <a:rPr lang="ar-DZ" sz="1600" dirty="0" smtClean="0"/>
              <a:t> لسجل عام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2" grpId="1" animBg="1"/>
      <p:bldP spid="9223" grpId="0" animBg="1"/>
      <p:bldP spid="9224" grpId="0"/>
      <p:bldP spid="9228" grpId="0"/>
      <p:bldP spid="9229" grpId="0"/>
      <p:bldP spid="9229" grpId="1"/>
      <p:bldP spid="9230" grpId="0"/>
      <p:bldP spid="9230" grpId="1"/>
      <p:bldP spid="9231" grpId="0"/>
      <p:bldP spid="9231" grpId="1"/>
      <p:bldP spid="9232" grpId="0"/>
      <p:bldP spid="9232" grpId="1"/>
      <p:bldP spid="9233" grpId="0"/>
      <p:bldP spid="9234" grpId="0"/>
      <p:bldP spid="9235" grpId="0"/>
      <p:bldP spid="9236" grpId="0"/>
      <p:bldP spid="29" grpId="0" animBg="1"/>
      <p:bldP spid="30" grpId="0" animBg="1"/>
      <p:bldP spid="31" grpId="0" animBg="1"/>
      <p:bldP spid="2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16000">
              <a:schemeClr val="accent1">
                <a:tint val="44500"/>
                <a:satMod val="160000"/>
              </a:schemeClr>
            </a:gs>
            <a:gs pos="87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090088" y="980728"/>
            <a:ext cx="4904436" cy="473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942031" y="129581"/>
            <a:ext cx="3906839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DZ" sz="2800" b="1" dirty="0">
                <a:solidFill>
                  <a:prstClr val="white"/>
                </a:solidFill>
              </a:rPr>
              <a:t>سجلات الوظائف الخاصة </a:t>
            </a:r>
            <a:r>
              <a:rPr lang="fr-FR" sz="28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SFR</a:t>
            </a:r>
            <a:r>
              <a:rPr lang="fr-FR" sz="2800" b="1" dirty="0">
                <a:solidFill>
                  <a:prstClr val="white"/>
                </a:solidFill>
              </a:rPr>
              <a:t> </a:t>
            </a:r>
            <a:endParaRPr lang="ar-DZ" sz="2800" dirty="0">
              <a:solidFill>
                <a:prstClr val="white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7500938" y="1000125"/>
            <a:ext cx="828675" cy="4619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ar-DZ" sz="2400" b="1" dirty="0">
                <a:solidFill>
                  <a:prstClr val="white"/>
                </a:solidFill>
              </a:rPr>
              <a:t>تعريف</a:t>
            </a:r>
            <a:endParaRPr lang="ar-DZ" sz="2400" dirty="0">
              <a:solidFill>
                <a:prstClr val="white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786563" y="1717675"/>
            <a:ext cx="2214562" cy="31400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DZ" b="1" dirty="0">
                <a:solidFill>
                  <a:prstClr val="black"/>
                </a:solidFill>
              </a:rPr>
              <a:t>هي سجلات ذات </a:t>
            </a:r>
            <a:r>
              <a:rPr lang="ar-DZ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ar-DZ" b="1" dirty="0">
                <a:solidFill>
                  <a:prstClr val="black"/>
                </a:solidFill>
              </a:rPr>
              <a:t> خانات موجودة في العناوين الأولى للذاكرة </a:t>
            </a:r>
            <a:r>
              <a:rPr lang="fr-FR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SRAM</a:t>
            </a:r>
            <a:r>
              <a:rPr lang="fr-FR" b="1" dirty="0">
                <a:solidFill>
                  <a:prstClr val="black"/>
                </a:solidFill>
              </a:rPr>
              <a:t> </a:t>
            </a:r>
            <a:r>
              <a:rPr lang="ar-DZ" b="1" dirty="0">
                <a:solidFill>
                  <a:prstClr val="black"/>
                </a:solidFill>
              </a:rPr>
              <a:t>قسم منها في الصفحة </a:t>
            </a:r>
            <a:r>
              <a:rPr lang="ar-DZ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ar-DZ" b="1" dirty="0">
                <a:solidFill>
                  <a:prstClr val="black"/>
                </a:solidFill>
              </a:rPr>
              <a:t> والآخر في الصفحة</a:t>
            </a:r>
            <a:r>
              <a:rPr lang="ar-DZ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ar-DZ" b="1" dirty="0">
                <a:solidFill>
                  <a:prstClr val="black"/>
                </a:solidFill>
              </a:rPr>
              <a:t> كما أن بعضها يوجد في الصفحتين معا لتسهيل الوصول إليه (أنظر الشكل )، وهي تستعمل من طرف  وحدة المعالجة المركزية  للتحكم الجيد في أداء </a:t>
            </a:r>
            <a:r>
              <a:rPr lang="ar-DZ" b="1" dirty="0" smtClean="0">
                <a:solidFill>
                  <a:prstClr val="black"/>
                </a:solidFill>
              </a:rPr>
              <a:t>الميكرو مراقب</a:t>
            </a:r>
            <a:endParaRPr lang="ar-DZ" b="1" dirty="0">
              <a:solidFill>
                <a:prstClr val="black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858016" y="5072074"/>
            <a:ext cx="2016205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ar-DZ" b="1" dirty="0">
                <a:solidFill>
                  <a:prstClr val="white"/>
                </a:solidFill>
              </a:rPr>
              <a:t>جدول تفصيلي لسجلات الوظائف الخاصة </a:t>
            </a:r>
            <a:r>
              <a:rPr lang="en-US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SFR</a:t>
            </a:r>
            <a:endParaRPr lang="ar-DZ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764704"/>
            <a:ext cx="6530975" cy="5816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شارة رتبة 7"/>
          <p:cNvSpPr/>
          <p:nvPr/>
        </p:nvSpPr>
        <p:spPr>
          <a:xfrm rot="10800000">
            <a:off x="8429652" y="1142983"/>
            <a:ext cx="357190" cy="214314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DZ">
              <a:solidFill>
                <a:prstClr val="black"/>
              </a:solidFill>
            </a:endParaRPr>
          </a:p>
        </p:txBody>
      </p:sp>
      <p:sp>
        <p:nvSpPr>
          <p:cNvPr id="11" name="سهم منحني 10"/>
          <p:cNvSpPr/>
          <p:nvPr/>
        </p:nvSpPr>
        <p:spPr>
          <a:xfrm rot="10800000">
            <a:off x="7215188" y="5786438"/>
            <a:ext cx="642937" cy="500062"/>
          </a:xfrm>
          <a:prstGeom prst="ben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defRPr/>
            </a:pPr>
            <a:endParaRPr lang="ar-DZ">
              <a:solidFill>
                <a:prstClr val="black"/>
              </a:solidFill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5377" y="27384"/>
            <a:ext cx="91493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5247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28596" y="928670"/>
            <a:ext cx="4572032" cy="5072098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ln w="38100">
                <a:solidFill>
                  <a:schemeClr val="tx1"/>
                </a:solidFill>
                <a:prstDash val="dash"/>
              </a:ln>
            </a:endParaRPr>
          </a:p>
        </p:txBody>
      </p:sp>
      <p:pic>
        <p:nvPicPr>
          <p:cNvPr id="78852" name="Picture 4" descr="Sans titr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57080" y="1142984"/>
            <a:ext cx="1686292" cy="15716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334963" y="196850"/>
            <a:ext cx="8389937" cy="6381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DZ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Arial" charset="0"/>
              </a:rPr>
              <a:t>1- </a:t>
            </a:r>
            <a:r>
              <a:rPr lang="ar-DZ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Arial" charset="0"/>
              </a:rPr>
              <a:t>الميكرو مراقب </a:t>
            </a:r>
            <a:r>
              <a:rPr lang="fr-FR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Arial" charset="0"/>
              </a:rPr>
              <a:t> Microcontrôleurs</a:t>
            </a:r>
            <a:r>
              <a:rPr lang="ar-DZ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omic Sans MS" pitchFamily="66" charset="0"/>
                <a:cs typeface="Arial" charset="0"/>
              </a:rPr>
              <a:t>:</a:t>
            </a:r>
            <a:endParaRPr lang="fr-FR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omic Sans MS" pitchFamily="66" charset="0"/>
              <a:cs typeface="Arial" charset="0"/>
            </a:endParaRPr>
          </a:p>
        </p:txBody>
      </p:sp>
      <p:pic>
        <p:nvPicPr>
          <p:cNvPr id="78854" name="Picture 6" descr="Sans titr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34325" y="2871788"/>
            <a:ext cx="1614349" cy="1038225"/>
          </a:xfrm>
          <a:prstGeom prst="rect">
            <a:avLst/>
          </a:prstGeom>
          <a:noFill/>
          <a:effectLst/>
        </p:spPr>
      </p:pic>
      <p:pic>
        <p:nvPicPr>
          <p:cNvPr id="78855" name="Picture 7" descr="Sans titr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000101" y="4052888"/>
            <a:ext cx="1525440" cy="1762125"/>
          </a:xfrm>
          <a:prstGeom prst="rect">
            <a:avLst/>
          </a:prstGeom>
          <a:noFill/>
          <a:effectLst/>
        </p:spPr>
      </p:pic>
      <p:pic>
        <p:nvPicPr>
          <p:cNvPr id="78857" name="Picture 9" descr="Sans titr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774950" y="2868136"/>
            <a:ext cx="2184400" cy="1378902"/>
          </a:xfrm>
          <a:prstGeom prst="rect">
            <a:avLst/>
          </a:prstGeom>
          <a:noFill/>
          <a:effectLst/>
        </p:spPr>
      </p:pic>
      <p:sp>
        <p:nvSpPr>
          <p:cNvPr id="78860" name="Text Box 12"/>
          <p:cNvSpPr txBox="1">
            <a:spLocks noChangeArrowheads="1"/>
          </p:cNvSpPr>
          <p:nvPr/>
        </p:nvSpPr>
        <p:spPr bwMode="auto">
          <a:xfrm>
            <a:off x="9144000" y="546100"/>
            <a:ext cx="4521200" cy="62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r" rtl="1"/>
            <a:r>
              <a:rPr lang="ar-DZ" b="1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- في التكنولوجيا المبرمجة العنصر التقني الذي ينفذ البرنامج يسمي :</a:t>
            </a:r>
            <a:r>
              <a:rPr lang="ar-DZ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ar-DZ" b="1" dirty="0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ميكرو معالج</a:t>
            </a:r>
            <a:r>
              <a:rPr lang="ar-DZ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 ( </a:t>
            </a:r>
            <a:r>
              <a:rPr lang="fr-FR" b="1" dirty="0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MICROPROCESSEUR</a:t>
            </a:r>
            <a:r>
              <a:rPr lang="fr-FR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ar-DZ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)</a:t>
            </a:r>
            <a:endParaRPr lang="fr-FR" b="1" dirty="0">
              <a:solidFill>
                <a:srgbClr val="B00082"/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78861" name="Text Box 13"/>
          <p:cNvSpPr txBox="1">
            <a:spLocks noChangeArrowheads="1"/>
          </p:cNvSpPr>
          <p:nvPr/>
        </p:nvSpPr>
        <p:spPr bwMode="auto">
          <a:xfrm>
            <a:off x="9531350" y="1790700"/>
            <a:ext cx="2971800" cy="81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ctr" rtl="1"/>
            <a:r>
              <a:rPr lang="ar-DZ" sz="2400" b="1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- البرنامج يخزن في ذاكرة ميتة</a:t>
            </a:r>
            <a:r>
              <a:rPr lang="ar-DZ" sz="2400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ROM</a:t>
            </a:r>
          </a:p>
        </p:txBody>
      </p:sp>
      <p:sp>
        <p:nvSpPr>
          <p:cNvPr id="78862" name="Text Box 14"/>
          <p:cNvSpPr txBox="1">
            <a:spLocks noChangeArrowheads="1"/>
          </p:cNvSpPr>
          <p:nvPr/>
        </p:nvSpPr>
        <p:spPr bwMode="auto">
          <a:xfrm>
            <a:off x="9505950" y="2540000"/>
            <a:ext cx="2971800" cy="81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>
            <a:spAutoFit/>
          </a:bodyPr>
          <a:lstStyle/>
          <a:p>
            <a:pPr algn="ctr" rtl="1"/>
            <a:r>
              <a:rPr lang="ar-DZ" sz="2400" b="1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- لتنفيذ البرنامج نحتاج لذاكرة حية</a:t>
            </a:r>
            <a:r>
              <a:rPr lang="ar-DZ" sz="2400" b="1" dirty="0">
                <a:solidFill>
                  <a:srgbClr val="B00082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fr-FR" sz="2400" b="1" dirty="0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RAM</a:t>
            </a:r>
          </a:p>
        </p:txBody>
      </p:sp>
      <p:sp>
        <p:nvSpPr>
          <p:cNvPr id="78863" name="Text Box 15"/>
          <p:cNvSpPr txBox="1">
            <a:spLocks noChangeArrowheads="1"/>
          </p:cNvSpPr>
          <p:nvPr/>
        </p:nvSpPr>
        <p:spPr bwMode="auto">
          <a:xfrm>
            <a:off x="9544050" y="3340100"/>
            <a:ext cx="3524894" cy="81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36000" rIns="36000" bIns="36000">
            <a:spAutoFit/>
          </a:bodyPr>
          <a:lstStyle/>
          <a:p>
            <a:pPr algn="ctr" rtl="1">
              <a:buFontTx/>
              <a:buChar char="-"/>
            </a:pPr>
            <a:r>
              <a:rPr lang="ar-DZ" sz="2400" b="1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تبادل </a:t>
            </a:r>
            <a:r>
              <a:rPr lang="ar-DZ" sz="2400" b="1" dirty="0" err="1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المعومات</a:t>
            </a:r>
            <a:r>
              <a:rPr lang="ar-DZ" sz="2400" b="1" dirty="0">
                <a:solidFill>
                  <a:srgbClr val="002060"/>
                </a:solidFill>
                <a:latin typeface="Comic Sans MS" pitchFamily="66" charset="0"/>
                <a:cs typeface="Arial" charset="0"/>
              </a:rPr>
              <a:t> مع جزء التنفيذ يتم بواسطة </a:t>
            </a:r>
            <a:r>
              <a:rPr lang="ar-DZ" sz="2400" b="1" dirty="0">
                <a:solidFill>
                  <a:srgbClr val="FF0000"/>
                </a:solidFill>
                <a:latin typeface="Comic Sans MS" pitchFamily="66" charset="0"/>
                <a:cs typeface="Arial" charset="0"/>
              </a:rPr>
              <a:t>وسائط دخول-خروج</a:t>
            </a:r>
            <a:endParaRPr lang="fr-FR" sz="2400" b="1" dirty="0">
              <a:solidFill>
                <a:srgbClr val="FF0000"/>
              </a:solidFill>
              <a:latin typeface="Comic Sans MS" pitchFamily="66" charset="0"/>
              <a:cs typeface="Arial" charset="0"/>
            </a:endParaRPr>
          </a:p>
        </p:txBody>
      </p:sp>
      <p:pic>
        <p:nvPicPr>
          <p:cNvPr id="14" name="Image 13" descr="stock-photo-clipart-illustration-of-an-old-man-with-dimentia-25658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366180" y="2032339"/>
            <a:ext cx="1000132" cy="2717122"/>
          </a:xfrm>
          <a:prstGeom prst="rect">
            <a:avLst/>
          </a:prstGeom>
        </p:spPr>
      </p:pic>
      <p:sp>
        <p:nvSpPr>
          <p:cNvPr id="15" name="Pensées 14"/>
          <p:cNvSpPr/>
          <p:nvPr/>
        </p:nvSpPr>
        <p:spPr>
          <a:xfrm>
            <a:off x="2643174" y="1428736"/>
            <a:ext cx="1857388" cy="1571636"/>
          </a:xfrm>
          <a:prstGeom prst="cloudCallout">
            <a:avLst>
              <a:gd name="adj1" fmla="val 173320"/>
              <a:gd name="adj2" fmla="val 34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/>
              <a:t>كل مندمج في</a:t>
            </a:r>
            <a:endParaRPr lang="fr-FR" sz="24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167" b="25135"/>
          <a:stretch/>
        </p:blipFill>
        <p:spPr>
          <a:xfrm>
            <a:off x="6200468" y="3183281"/>
            <a:ext cx="1473035" cy="84386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2200" y="4247038"/>
            <a:ext cx="1988224" cy="185188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9931" y="4052887"/>
            <a:ext cx="1887065" cy="1591425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405" y="1773222"/>
            <a:ext cx="1303350" cy="130335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6492" y="1541459"/>
            <a:ext cx="1458913" cy="145891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791" y="1076324"/>
            <a:ext cx="3619500" cy="4962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7.40741E-7 L -0.61424 0.3675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12" y="183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-0.66372 0.4898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94" y="2449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78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-0.66267 -0.1548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42" y="-775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51719 -0.31967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68" y="-1599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/>
                                        <p:tgtEl>
                                          <p:spTgt spid="78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78860" grpId="0"/>
      <p:bldP spid="78860" grpId="1"/>
      <p:bldP spid="78861" grpId="0"/>
      <p:bldP spid="78861" grpId="1"/>
      <p:bldP spid="78862" grpId="0"/>
      <p:bldP spid="78862" grpId="1"/>
      <p:bldP spid="78863" grpId="0"/>
      <p:bldP spid="78863" grpId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1" name="Rectangle 31"/>
          <p:cNvSpPr>
            <a:spLocks noChangeArrowheads="1"/>
          </p:cNvSpPr>
          <p:nvPr/>
        </p:nvSpPr>
        <p:spPr bwMode="auto">
          <a:xfrm>
            <a:off x="0" y="1797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10277" name="Rectangle 37"/>
          <p:cNvSpPr>
            <a:spLocks noChangeArrowheads="1"/>
          </p:cNvSpPr>
          <p:nvPr/>
        </p:nvSpPr>
        <p:spPr bwMode="auto">
          <a:xfrm>
            <a:off x="0" y="1797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10320" name="Rectangle 80"/>
          <p:cNvSpPr>
            <a:spLocks noChangeArrowheads="1"/>
          </p:cNvSpPr>
          <p:nvPr/>
        </p:nvSpPr>
        <p:spPr bwMode="auto">
          <a:xfrm>
            <a:off x="7516813" y="1340768"/>
            <a:ext cx="622300" cy="5175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spcBef>
                <a:spcPct val="20000"/>
              </a:spcBef>
            </a:pPr>
            <a:endParaRPr lang="en-US" sz="2800">
              <a:latin typeface="Arial" charset="0"/>
            </a:endParaRPr>
          </a:p>
        </p:txBody>
      </p:sp>
      <p:sp>
        <p:nvSpPr>
          <p:cNvPr id="10316" name="Rectangle 76"/>
          <p:cNvSpPr>
            <a:spLocks noChangeArrowheads="1"/>
          </p:cNvSpPr>
          <p:nvPr/>
        </p:nvSpPr>
        <p:spPr bwMode="auto">
          <a:xfrm>
            <a:off x="2108201" y="931014"/>
            <a:ext cx="4859694" cy="5175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b"/>
          <a:lstStyle/>
          <a:p>
            <a:pPr algn="r" rtl="0" fontAlgn="b"/>
            <a:r>
              <a:rPr lang="fr-FR" sz="18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STATUS    EQU 0x03 </a:t>
            </a:r>
            <a:r>
              <a:rPr lang="ar-DZ" sz="18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: </a:t>
            </a:r>
            <a:r>
              <a:rPr lang="fr-FR" sz="1800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p16F84.inc </a:t>
            </a:r>
            <a:r>
              <a:rPr lang="ar-DZ" sz="2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في</a:t>
            </a:r>
            <a:r>
              <a:rPr lang="ar-DZ" sz="1800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</a:t>
            </a:r>
            <a:endParaRPr lang="fr-FR" sz="1800" dirty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0366" name="Line 126"/>
          <p:cNvSpPr>
            <a:spLocks noChangeShapeType="1"/>
          </p:cNvSpPr>
          <p:nvPr/>
        </p:nvSpPr>
        <p:spPr bwMode="auto">
          <a:xfrm>
            <a:off x="2874963" y="1433513"/>
            <a:ext cx="7227887" cy="0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368" name="Line 128"/>
          <p:cNvSpPr>
            <a:spLocks noChangeShapeType="1"/>
          </p:cNvSpPr>
          <p:nvPr/>
        </p:nvSpPr>
        <p:spPr bwMode="auto">
          <a:xfrm>
            <a:off x="908050" y="1340768"/>
            <a:ext cx="0" cy="517525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0369" name="Line 129"/>
          <p:cNvSpPr>
            <a:spLocks noChangeShapeType="1"/>
          </p:cNvSpPr>
          <p:nvPr/>
        </p:nvSpPr>
        <p:spPr bwMode="auto">
          <a:xfrm>
            <a:off x="8139113" y="1340768"/>
            <a:ext cx="0" cy="517525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grpSp>
        <p:nvGrpSpPr>
          <p:cNvPr id="2" name="Group 391"/>
          <p:cNvGrpSpPr>
            <a:grpSpLocks/>
          </p:cNvGrpSpPr>
          <p:nvPr/>
        </p:nvGrpSpPr>
        <p:grpSpPr bwMode="auto">
          <a:xfrm>
            <a:off x="900113" y="1858293"/>
            <a:ext cx="7245350" cy="463550"/>
            <a:chOff x="558" y="1242"/>
            <a:chExt cx="4564" cy="292"/>
          </a:xfrm>
        </p:grpSpPr>
        <p:sp>
          <p:nvSpPr>
            <p:cNvPr id="10325" name="Rectangle 85"/>
            <p:cNvSpPr>
              <a:spLocks noChangeArrowheads="1"/>
            </p:cNvSpPr>
            <p:nvPr/>
          </p:nvSpPr>
          <p:spPr bwMode="auto">
            <a:xfrm>
              <a:off x="4726" y="1242"/>
              <a:ext cx="392" cy="287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>
                  <a:cs typeface="Times New Roman" pitchFamily="18" charset="0"/>
                </a:rPr>
                <a:t> </a:t>
              </a:r>
              <a:endParaRPr lang="fr-FR">
                <a:latin typeface="Arial" charset="0"/>
              </a:endParaRPr>
            </a:p>
          </p:txBody>
        </p:sp>
        <p:sp>
          <p:nvSpPr>
            <p:cNvPr id="10324" name="Rectangle 84"/>
            <p:cNvSpPr>
              <a:spLocks noChangeArrowheads="1"/>
            </p:cNvSpPr>
            <p:nvPr/>
          </p:nvSpPr>
          <p:spPr bwMode="auto">
            <a:xfrm>
              <a:off x="4009" y="1242"/>
              <a:ext cx="717" cy="287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400" b="1" dirty="0">
                  <a:cs typeface="Times New Roman" pitchFamily="18" charset="0"/>
                </a:rPr>
                <a:t>في</a:t>
              </a:r>
              <a:r>
                <a:rPr lang="fr-FR" sz="1400" b="1" dirty="0">
                  <a:cs typeface="Times New Roman" pitchFamily="18" charset="0"/>
                </a:rPr>
                <a:t>  EQU p16F84.inc</a:t>
              </a:r>
              <a:endParaRPr lang="fr-FR" sz="1400" dirty="0">
                <a:latin typeface="Arial" charset="0"/>
              </a:endParaRPr>
            </a:p>
          </p:txBody>
        </p:sp>
        <p:sp>
          <p:nvSpPr>
            <p:cNvPr id="10323" name="Rectangle 83"/>
            <p:cNvSpPr>
              <a:spLocks noChangeArrowheads="1"/>
            </p:cNvSpPr>
            <p:nvPr/>
          </p:nvSpPr>
          <p:spPr bwMode="auto">
            <a:xfrm>
              <a:off x="1722" y="1242"/>
              <a:ext cx="2287" cy="287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600" b="1">
                  <a:latin typeface="Arial Black" pitchFamily="34" charset="0"/>
                  <a:cs typeface="Times New Roman" pitchFamily="18" charset="0"/>
                </a:rPr>
                <a:t>التعريف</a:t>
              </a:r>
              <a:endParaRPr lang="fr-FR" sz="1600" b="1">
                <a:latin typeface="Arial Black" pitchFamily="34" charset="0"/>
              </a:endParaRPr>
            </a:p>
          </p:txBody>
        </p:sp>
        <p:sp>
          <p:nvSpPr>
            <p:cNvPr id="10322" name="Rectangle 82"/>
            <p:cNvSpPr>
              <a:spLocks noChangeArrowheads="1"/>
            </p:cNvSpPr>
            <p:nvPr/>
          </p:nvSpPr>
          <p:spPr bwMode="auto">
            <a:xfrm>
              <a:off x="1137" y="1242"/>
              <a:ext cx="585" cy="287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0" anchor="b"/>
            <a:lstStyle/>
            <a:p>
              <a:pPr algn="ctr" fontAlgn="b"/>
              <a:r>
                <a:rPr lang="ar-DZ" sz="1600" b="1">
                  <a:latin typeface="Arial Black" pitchFamily="34" charset="0"/>
                  <a:cs typeface="Times New Roman" pitchFamily="18" charset="0"/>
                </a:rPr>
                <a:t>الإختصار</a:t>
              </a:r>
              <a:endParaRPr lang="fr-FR" sz="1600" b="1">
                <a:latin typeface="Arial Black" pitchFamily="34" charset="0"/>
              </a:endParaRPr>
            </a:p>
          </p:txBody>
        </p:sp>
        <p:sp>
          <p:nvSpPr>
            <p:cNvPr id="10321" name="Rectangle 81"/>
            <p:cNvSpPr>
              <a:spLocks noChangeArrowheads="1"/>
            </p:cNvSpPr>
            <p:nvPr/>
          </p:nvSpPr>
          <p:spPr bwMode="auto">
            <a:xfrm>
              <a:off x="564" y="1242"/>
              <a:ext cx="573" cy="287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600" b="1">
                  <a:latin typeface="Arial Black" pitchFamily="34" charset="0"/>
                  <a:cs typeface="Times New Roman" pitchFamily="18" charset="0"/>
                </a:rPr>
                <a:t>رقم البت</a:t>
              </a:r>
              <a:endParaRPr lang="fr-FR" sz="1600" b="1">
                <a:latin typeface="Arial Black" pitchFamily="34" charset="0"/>
              </a:endParaRPr>
            </a:p>
          </p:txBody>
        </p:sp>
        <p:sp>
          <p:nvSpPr>
            <p:cNvPr id="10371" name="Line 131"/>
            <p:cNvSpPr>
              <a:spLocks noChangeShapeType="1"/>
            </p:cNvSpPr>
            <p:nvPr/>
          </p:nvSpPr>
          <p:spPr bwMode="auto">
            <a:xfrm>
              <a:off x="564" y="1242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372" name="Line 132"/>
            <p:cNvSpPr>
              <a:spLocks noChangeShapeType="1"/>
            </p:cNvSpPr>
            <p:nvPr/>
          </p:nvSpPr>
          <p:spPr bwMode="auto">
            <a:xfrm>
              <a:off x="564" y="1529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68" name="Line 328"/>
            <p:cNvSpPr>
              <a:spLocks noChangeShapeType="1"/>
            </p:cNvSpPr>
            <p:nvPr/>
          </p:nvSpPr>
          <p:spPr bwMode="auto">
            <a:xfrm>
              <a:off x="558" y="1242"/>
              <a:ext cx="0" cy="28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7" name="Line 337"/>
            <p:cNvSpPr>
              <a:spLocks noChangeShapeType="1"/>
            </p:cNvSpPr>
            <p:nvPr/>
          </p:nvSpPr>
          <p:spPr bwMode="auto">
            <a:xfrm>
              <a:off x="1072" y="1246"/>
              <a:ext cx="0" cy="28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6" name="Line 346"/>
            <p:cNvSpPr>
              <a:spLocks noChangeShapeType="1"/>
            </p:cNvSpPr>
            <p:nvPr/>
          </p:nvSpPr>
          <p:spPr bwMode="auto">
            <a:xfrm>
              <a:off x="1684" y="1252"/>
              <a:ext cx="0" cy="28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5" name="Line 355"/>
            <p:cNvSpPr>
              <a:spLocks noChangeShapeType="1"/>
            </p:cNvSpPr>
            <p:nvPr/>
          </p:nvSpPr>
          <p:spPr bwMode="auto">
            <a:xfrm>
              <a:off x="3982" y="1252"/>
              <a:ext cx="0" cy="28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4" name="Line 364"/>
            <p:cNvSpPr>
              <a:spLocks noChangeShapeType="1"/>
            </p:cNvSpPr>
            <p:nvPr/>
          </p:nvSpPr>
          <p:spPr bwMode="auto">
            <a:xfrm>
              <a:off x="4666" y="1246"/>
              <a:ext cx="0" cy="28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3" name="Line 373"/>
            <p:cNvSpPr>
              <a:spLocks noChangeShapeType="1"/>
            </p:cNvSpPr>
            <p:nvPr/>
          </p:nvSpPr>
          <p:spPr bwMode="auto">
            <a:xfrm>
              <a:off x="5122" y="1246"/>
              <a:ext cx="0" cy="28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" name="Group 392"/>
          <p:cNvGrpSpPr>
            <a:grpSpLocks/>
          </p:cNvGrpSpPr>
          <p:nvPr/>
        </p:nvGrpSpPr>
        <p:grpSpPr bwMode="auto">
          <a:xfrm>
            <a:off x="900113" y="2305968"/>
            <a:ext cx="7245350" cy="320675"/>
            <a:chOff x="558" y="1524"/>
            <a:chExt cx="4564" cy="202"/>
          </a:xfrm>
        </p:grpSpPr>
        <p:sp>
          <p:nvSpPr>
            <p:cNvPr id="10330" name="Rectangle 90"/>
            <p:cNvSpPr>
              <a:spLocks noChangeArrowheads="1"/>
            </p:cNvSpPr>
            <p:nvPr/>
          </p:nvSpPr>
          <p:spPr bwMode="auto">
            <a:xfrm>
              <a:off x="4726" y="1529"/>
              <a:ext cx="392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808080"/>
                  </a:solidFill>
                  <a:cs typeface="Times New Roman" pitchFamily="18" charset="0"/>
                </a:rPr>
                <a:t>0x07</a:t>
              </a:r>
              <a:endParaRPr lang="fr-FR" sz="1400" b="1">
                <a:solidFill>
                  <a:srgbClr val="808080"/>
                </a:solidFill>
              </a:endParaRPr>
            </a:p>
          </p:txBody>
        </p:sp>
        <p:sp>
          <p:nvSpPr>
            <p:cNvPr id="10329" name="Rectangle 89"/>
            <p:cNvSpPr>
              <a:spLocks noChangeArrowheads="1"/>
            </p:cNvSpPr>
            <p:nvPr/>
          </p:nvSpPr>
          <p:spPr bwMode="auto">
            <a:xfrm>
              <a:off x="4009" y="1529"/>
              <a:ext cx="717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cs typeface="Times New Roman" pitchFamily="18" charset="0"/>
                </a:rPr>
                <a:t> </a:t>
              </a:r>
              <a:endParaRPr lang="fr-FR" sz="1400" b="1"/>
            </a:p>
          </p:txBody>
        </p:sp>
        <p:sp>
          <p:nvSpPr>
            <p:cNvPr id="10328" name="Rectangle 88"/>
            <p:cNvSpPr>
              <a:spLocks noChangeArrowheads="1"/>
            </p:cNvSpPr>
            <p:nvPr/>
          </p:nvSpPr>
          <p:spPr bwMode="auto">
            <a:xfrm>
              <a:off x="1722" y="1529"/>
              <a:ext cx="2287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>
                  <a:solidFill>
                    <a:srgbClr val="808080"/>
                  </a:solidFill>
                  <a:cs typeface="Times New Roman" pitchFamily="18" charset="0"/>
                </a:rPr>
                <a:t>غير مستعمل : يجن أن يحتفظ به في 0</a:t>
              </a:r>
              <a:endParaRPr lang="fr-FR" sz="1400" b="1">
                <a:solidFill>
                  <a:srgbClr val="808080"/>
                </a:solidFill>
              </a:endParaRPr>
            </a:p>
          </p:txBody>
        </p:sp>
        <p:sp>
          <p:nvSpPr>
            <p:cNvPr id="10327" name="Rectangle 87"/>
            <p:cNvSpPr>
              <a:spLocks noChangeArrowheads="1"/>
            </p:cNvSpPr>
            <p:nvPr/>
          </p:nvSpPr>
          <p:spPr bwMode="auto">
            <a:xfrm>
              <a:off x="1137" y="1529"/>
              <a:ext cx="585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cs typeface="Times New Roman" pitchFamily="18" charset="0"/>
                </a:rPr>
                <a:t> </a:t>
              </a:r>
              <a:endParaRPr lang="fr-FR" sz="1400" b="1"/>
            </a:p>
          </p:txBody>
        </p:sp>
        <p:sp>
          <p:nvSpPr>
            <p:cNvPr id="10326" name="Rectangle 86"/>
            <p:cNvSpPr>
              <a:spLocks noChangeArrowheads="1"/>
            </p:cNvSpPr>
            <p:nvPr/>
          </p:nvSpPr>
          <p:spPr bwMode="auto">
            <a:xfrm>
              <a:off x="564" y="1529"/>
              <a:ext cx="573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808080"/>
                  </a:solidFill>
                  <a:cs typeface="Times New Roman" pitchFamily="18" charset="0"/>
                </a:rPr>
                <a:t>Bit 7</a:t>
              </a:r>
              <a:endParaRPr lang="fr-FR" sz="1400" b="1">
                <a:solidFill>
                  <a:srgbClr val="808080"/>
                </a:solidFill>
              </a:endParaRPr>
            </a:p>
          </p:txBody>
        </p:sp>
        <p:sp>
          <p:nvSpPr>
            <p:cNvPr id="10389" name="Line 149"/>
            <p:cNvSpPr>
              <a:spLocks noChangeShapeType="1"/>
            </p:cNvSpPr>
            <p:nvPr/>
          </p:nvSpPr>
          <p:spPr bwMode="auto">
            <a:xfrm>
              <a:off x="564" y="1721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69" name="Line 329"/>
            <p:cNvSpPr>
              <a:spLocks noChangeShapeType="1"/>
            </p:cNvSpPr>
            <p:nvPr/>
          </p:nvSpPr>
          <p:spPr bwMode="auto">
            <a:xfrm>
              <a:off x="558" y="1524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8" name="Line 338"/>
            <p:cNvSpPr>
              <a:spLocks noChangeShapeType="1"/>
            </p:cNvSpPr>
            <p:nvPr/>
          </p:nvSpPr>
          <p:spPr bwMode="auto">
            <a:xfrm>
              <a:off x="1072" y="1528"/>
              <a:ext cx="0" cy="19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7" name="Line 347"/>
            <p:cNvSpPr>
              <a:spLocks noChangeShapeType="1"/>
            </p:cNvSpPr>
            <p:nvPr/>
          </p:nvSpPr>
          <p:spPr bwMode="auto">
            <a:xfrm>
              <a:off x="1684" y="1534"/>
              <a:ext cx="0" cy="19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6" name="Line 356"/>
            <p:cNvSpPr>
              <a:spLocks noChangeShapeType="1"/>
            </p:cNvSpPr>
            <p:nvPr/>
          </p:nvSpPr>
          <p:spPr bwMode="auto">
            <a:xfrm>
              <a:off x="3982" y="1534"/>
              <a:ext cx="0" cy="19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5" name="Line 365"/>
            <p:cNvSpPr>
              <a:spLocks noChangeShapeType="1"/>
            </p:cNvSpPr>
            <p:nvPr/>
          </p:nvSpPr>
          <p:spPr bwMode="auto">
            <a:xfrm>
              <a:off x="4666" y="1528"/>
              <a:ext cx="0" cy="192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4" name="Line 374"/>
            <p:cNvSpPr>
              <a:spLocks noChangeShapeType="1"/>
            </p:cNvSpPr>
            <p:nvPr/>
          </p:nvSpPr>
          <p:spPr bwMode="auto">
            <a:xfrm>
              <a:off x="5122" y="1528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393"/>
          <p:cNvGrpSpPr>
            <a:grpSpLocks/>
          </p:cNvGrpSpPr>
          <p:nvPr/>
        </p:nvGrpSpPr>
        <p:grpSpPr bwMode="auto">
          <a:xfrm>
            <a:off x="900113" y="2618706"/>
            <a:ext cx="7245350" cy="312737"/>
            <a:chOff x="558" y="1721"/>
            <a:chExt cx="4564" cy="197"/>
          </a:xfrm>
        </p:grpSpPr>
        <p:sp>
          <p:nvSpPr>
            <p:cNvPr id="10335" name="Rectangle 95"/>
            <p:cNvSpPr>
              <a:spLocks noChangeArrowheads="1"/>
            </p:cNvSpPr>
            <p:nvPr/>
          </p:nvSpPr>
          <p:spPr bwMode="auto">
            <a:xfrm>
              <a:off x="4726" y="1721"/>
              <a:ext cx="392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808080"/>
                  </a:solidFill>
                  <a:cs typeface="Times New Roman" pitchFamily="18" charset="0"/>
                </a:rPr>
                <a:t>0x06</a:t>
              </a:r>
              <a:endParaRPr lang="fr-FR" sz="1400" b="1">
                <a:solidFill>
                  <a:srgbClr val="808080"/>
                </a:solidFill>
              </a:endParaRPr>
            </a:p>
          </p:txBody>
        </p:sp>
        <p:sp>
          <p:nvSpPr>
            <p:cNvPr id="10334" name="Rectangle 94"/>
            <p:cNvSpPr>
              <a:spLocks noChangeArrowheads="1"/>
            </p:cNvSpPr>
            <p:nvPr/>
          </p:nvSpPr>
          <p:spPr bwMode="auto">
            <a:xfrm>
              <a:off x="4009" y="1721"/>
              <a:ext cx="717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cs typeface="Times New Roman" pitchFamily="18" charset="0"/>
                </a:rPr>
                <a:t> </a:t>
              </a:r>
              <a:endParaRPr lang="fr-FR" sz="1400" b="1"/>
            </a:p>
          </p:txBody>
        </p:sp>
        <p:sp>
          <p:nvSpPr>
            <p:cNvPr id="10333" name="Rectangle 93"/>
            <p:cNvSpPr>
              <a:spLocks noChangeArrowheads="1"/>
            </p:cNvSpPr>
            <p:nvPr/>
          </p:nvSpPr>
          <p:spPr bwMode="auto">
            <a:xfrm>
              <a:off x="1722" y="1721"/>
              <a:ext cx="2287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b="1">
                  <a:solidFill>
                    <a:srgbClr val="808080"/>
                  </a:solidFill>
                  <a:cs typeface="Times New Roman" pitchFamily="18" charset="0"/>
                </a:rPr>
                <a:t>غير مستعمل : يجن أن يحتفظ به في 0</a:t>
              </a:r>
              <a:endParaRPr lang="fr-FR" b="1">
                <a:solidFill>
                  <a:srgbClr val="808080"/>
                </a:solidFill>
                <a:cs typeface="Times New Roman" pitchFamily="18" charset="0"/>
              </a:endParaRPr>
            </a:p>
          </p:txBody>
        </p:sp>
        <p:sp>
          <p:nvSpPr>
            <p:cNvPr id="10332" name="Rectangle 92"/>
            <p:cNvSpPr>
              <a:spLocks noChangeArrowheads="1"/>
            </p:cNvSpPr>
            <p:nvPr/>
          </p:nvSpPr>
          <p:spPr bwMode="auto">
            <a:xfrm>
              <a:off x="1137" y="1721"/>
              <a:ext cx="585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cs typeface="Times New Roman" pitchFamily="18" charset="0"/>
                </a:rPr>
                <a:t> </a:t>
              </a:r>
              <a:endParaRPr lang="fr-FR" sz="1400" b="1"/>
            </a:p>
          </p:txBody>
        </p:sp>
        <p:sp>
          <p:nvSpPr>
            <p:cNvPr id="10331" name="Rectangle 91"/>
            <p:cNvSpPr>
              <a:spLocks noChangeArrowheads="1"/>
            </p:cNvSpPr>
            <p:nvPr/>
          </p:nvSpPr>
          <p:spPr bwMode="auto">
            <a:xfrm>
              <a:off x="564" y="1721"/>
              <a:ext cx="573" cy="192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808080"/>
                  </a:solidFill>
                  <a:cs typeface="Times New Roman" pitchFamily="18" charset="0"/>
                </a:rPr>
                <a:t>Bit 6</a:t>
              </a:r>
              <a:endParaRPr lang="fr-FR" sz="1400" b="1">
                <a:solidFill>
                  <a:srgbClr val="808080"/>
                </a:solidFill>
              </a:endParaRPr>
            </a:p>
          </p:txBody>
        </p:sp>
        <p:sp>
          <p:nvSpPr>
            <p:cNvPr id="10404" name="Line 164"/>
            <p:cNvSpPr>
              <a:spLocks noChangeShapeType="1"/>
            </p:cNvSpPr>
            <p:nvPr/>
          </p:nvSpPr>
          <p:spPr bwMode="auto">
            <a:xfrm>
              <a:off x="564" y="1913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0" name="Line 330"/>
            <p:cNvSpPr>
              <a:spLocks noChangeShapeType="1"/>
            </p:cNvSpPr>
            <p:nvPr/>
          </p:nvSpPr>
          <p:spPr bwMode="auto">
            <a:xfrm>
              <a:off x="558" y="172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9" name="Line 339"/>
            <p:cNvSpPr>
              <a:spLocks noChangeShapeType="1"/>
            </p:cNvSpPr>
            <p:nvPr/>
          </p:nvSpPr>
          <p:spPr bwMode="auto">
            <a:xfrm>
              <a:off x="1072" y="1726"/>
              <a:ext cx="0" cy="18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8" name="Line 348"/>
            <p:cNvSpPr>
              <a:spLocks noChangeShapeType="1"/>
            </p:cNvSpPr>
            <p:nvPr/>
          </p:nvSpPr>
          <p:spPr bwMode="auto">
            <a:xfrm>
              <a:off x="1684" y="1732"/>
              <a:ext cx="0" cy="18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7" name="Line 357"/>
            <p:cNvSpPr>
              <a:spLocks noChangeShapeType="1"/>
            </p:cNvSpPr>
            <p:nvPr/>
          </p:nvSpPr>
          <p:spPr bwMode="auto">
            <a:xfrm>
              <a:off x="3982" y="1732"/>
              <a:ext cx="0" cy="18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6" name="Line 366"/>
            <p:cNvSpPr>
              <a:spLocks noChangeShapeType="1"/>
            </p:cNvSpPr>
            <p:nvPr/>
          </p:nvSpPr>
          <p:spPr bwMode="auto">
            <a:xfrm>
              <a:off x="4666" y="1726"/>
              <a:ext cx="0" cy="18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5" name="Line 375"/>
            <p:cNvSpPr>
              <a:spLocks noChangeShapeType="1"/>
            </p:cNvSpPr>
            <p:nvPr/>
          </p:nvSpPr>
          <p:spPr bwMode="auto">
            <a:xfrm>
              <a:off x="5122" y="172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5" name="Group 402"/>
          <p:cNvGrpSpPr>
            <a:grpSpLocks/>
          </p:cNvGrpSpPr>
          <p:nvPr/>
        </p:nvGrpSpPr>
        <p:grpSpPr bwMode="auto">
          <a:xfrm>
            <a:off x="900113" y="3953793"/>
            <a:ext cx="7245350" cy="320675"/>
            <a:chOff x="558" y="2562"/>
            <a:chExt cx="4564" cy="202"/>
          </a:xfrm>
        </p:grpSpPr>
        <p:grpSp>
          <p:nvGrpSpPr>
            <p:cNvPr id="6" name="Group 396"/>
            <p:cNvGrpSpPr>
              <a:grpSpLocks/>
            </p:cNvGrpSpPr>
            <p:nvPr/>
          </p:nvGrpSpPr>
          <p:grpSpPr bwMode="auto">
            <a:xfrm>
              <a:off x="558" y="2562"/>
              <a:ext cx="4564" cy="202"/>
              <a:chOff x="558" y="2562"/>
              <a:chExt cx="4564" cy="202"/>
            </a:xfrm>
          </p:grpSpPr>
          <p:sp>
            <p:nvSpPr>
              <p:cNvPr id="10350" name="Rectangle 110"/>
              <p:cNvSpPr>
                <a:spLocks noChangeArrowheads="1"/>
              </p:cNvSpPr>
              <p:nvPr/>
            </p:nvSpPr>
            <p:spPr bwMode="auto">
              <a:xfrm>
                <a:off x="4726" y="2565"/>
                <a:ext cx="392" cy="19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400" b="1">
                    <a:solidFill>
                      <a:srgbClr val="0000FF"/>
                    </a:solidFill>
                    <a:cs typeface="Times New Roman" pitchFamily="18" charset="0"/>
                  </a:rPr>
                  <a:t>0x03</a:t>
                </a:r>
                <a:endParaRPr lang="fr-FR" sz="14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0349" name="Rectangle 109"/>
              <p:cNvSpPr>
                <a:spLocks noChangeArrowheads="1"/>
              </p:cNvSpPr>
              <p:nvPr/>
            </p:nvSpPr>
            <p:spPr bwMode="auto">
              <a:xfrm>
                <a:off x="4009" y="2565"/>
                <a:ext cx="717" cy="19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400" b="1">
                    <a:solidFill>
                      <a:srgbClr val="0000FF"/>
                    </a:solidFill>
                    <a:cs typeface="Times New Roman" pitchFamily="18" charset="0"/>
                  </a:rPr>
                  <a:t>NOT_PD</a:t>
                </a:r>
                <a:endParaRPr lang="fr-FR" sz="14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0348" name="Rectangle 108"/>
              <p:cNvSpPr>
                <a:spLocks noChangeArrowheads="1"/>
              </p:cNvSpPr>
              <p:nvPr/>
            </p:nvSpPr>
            <p:spPr bwMode="auto">
              <a:xfrm>
                <a:off x="1722" y="2565"/>
                <a:ext cx="2287" cy="19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SLEEP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يأخذ القيمة 1 بعد التعليمة </a:t>
                </a:r>
                <a:endParaRPr lang="fr-FR" sz="1400" b="1">
                  <a:solidFill>
                    <a:srgbClr val="B8004A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0347" name="Rectangle 107"/>
              <p:cNvSpPr>
                <a:spLocks noChangeArrowheads="1"/>
              </p:cNvSpPr>
              <p:nvPr/>
            </p:nvSpPr>
            <p:spPr bwMode="auto">
              <a:xfrm>
                <a:off x="1137" y="2565"/>
                <a:ext cx="585" cy="19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>
                  <a:spcBef>
                    <a:spcPct val="20000"/>
                  </a:spcBef>
                </a:pPr>
                <a:r>
                  <a:rPr lang="fr-FR" sz="1400" b="1">
                    <a:solidFill>
                      <a:srgbClr val="B8004A"/>
                    </a:solidFill>
                  </a:rPr>
                  <a:t>PD</a:t>
                </a:r>
              </a:p>
            </p:txBody>
          </p:sp>
          <p:sp>
            <p:nvSpPr>
              <p:cNvPr id="10346" name="Rectangle 106"/>
              <p:cNvSpPr>
                <a:spLocks noChangeArrowheads="1"/>
              </p:cNvSpPr>
              <p:nvPr/>
            </p:nvSpPr>
            <p:spPr bwMode="auto">
              <a:xfrm>
                <a:off x="564" y="2565"/>
                <a:ext cx="573" cy="19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Bit 3</a:t>
                </a:r>
                <a:endParaRPr lang="fr-FR" sz="14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0464" name="Line 224"/>
              <p:cNvSpPr>
                <a:spLocks noChangeShapeType="1"/>
              </p:cNvSpPr>
              <p:nvPr/>
            </p:nvSpPr>
            <p:spPr bwMode="auto">
              <a:xfrm>
                <a:off x="564" y="2757"/>
                <a:ext cx="573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554" name="Line 314"/>
              <p:cNvSpPr>
                <a:spLocks noChangeShapeType="1"/>
              </p:cNvSpPr>
              <p:nvPr/>
            </p:nvSpPr>
            <p:spPr bwMode="auto">
              <a:xfrm>
                <a:off x="1137" y="2757"/>
                <a:ext cx="585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555" name="Line 315"/>
              <p:cNvSpPr>
                <a:spLocks noChangeShapeType="1"/>
              </p:cNvSpPr>
              <p:nvPr/>
            </p:nvSpPr>
            <p:spPr bwMode="auto">
              <a:xfrm>
                <a:off x="1722" y="2757"/>
                <a:ext cx="3396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573" name="Line 333"/>
              <p:cNvSpPr>
                <a:spLocks noChangeShapeType="1"/>
              </p:cNvSpPr>
              <p:nvPr/>
            </p:nvSpPr>
            <p:spPr bwMode="auto">
              <a:xfrm>
                <a:off x="558" y="2562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582" name="Line 342"/>
              <p:cNvSpPr>
                <a:spLocks noChangeShapeType="1"/>
              </p:cNvSpPr>
              <p:nvPr/>
            </p:nvSpPr>
            <p:spPr bwMode="auto">
              <a:xfrm>
                <a:off x="1072" y="2566"/>
                <a:ext cx="0" cy="192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591" name="Line 351"/>
              <p:cNvSpPr>
                <a:spLocks noChangeShapeType="1"/>
              </p:cNvSpPr>
              <p:nvPr/>
            </p:nvSpPr>
            <p:spPr bwMode="auto">
              <a:xfrm>
                <a:off x="1684" y="2572"/>
                <a:ext cx="0" cy="192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600" name="Line 360"/>
              <p:cNvSpPr>
                <a:spLocks noChangeShapeType="1"/>
              </p:cNvSpPr>
              <p:nvPr/>
            </p:nvSpPr>
            <p:spPr bwMode="auto">
              <a:xfrm>
                <a:off x="3982" y="2572"/>
                <a:ext cx="0" cy="192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609" name="Line 369"/>
              <p:cNvSpPr>
                <a:spLocks noChangeShapeType="1"/>
              </p:cNvSpPr>
              <p:nvPr/>
            </p:nvSpPr>
            <p:spPr bwMode="auto">
              <a:xfrm>
                <a:off x="4666" y="2566"/>
                <a:ext cx="0" cy="192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618" name="Line 378"/>
              <p:cNvSpPr>
                <a:spLocks noChangeShapeType="1"/>
              </p:cNvSpPr>
              <p:nvPr/>
            </p:nvSpPr>
            <p:spPr bwMode="auto">
              <a:xfrm>
                <a:off x="5122" y="2566"/>
                <a:ext cx="0" cy="192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0246" name="Line 6"/>
            <p:cNvSpPr>
              <a:spLocks noChangeShapeType="1"/>
            </p:cNvSpPr>
            <p:nvPr/>
          </p:nvSpPr>
          <p:spPr bwMode="auto">
            <a:xfrm flipV="1">
              <a:off x="1193" y="2610"/>
              <a:ext cx="126" cy="0"/>
            </a:xfrm>
            <a:prstGeom prst="line">
              <a:avLst/>
            </a:prstGeom>
            <a:noFill/>
            <a:ln w="19050">
              <a:solidFill>
                <a:srgbClr val="B8004A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404"/>
          <p:cNvGrpSpPr>
            <a:grpSpLocks/>
          </p:cNvGrpSpPr>
          <p:nvPr/>
        </p:nvGrpSpPr>
        <p:grpSpPr bwMode="auto">
          <a:xfrm>
            <a:off x="900113" y="3441031"/>
            <a:ext cx="7245350" cy="528637"/>
            <a:chOff x="558" y="2239"/>
            <a:chExt cx="4564" cy="333"/>
          </a:xfrm>
        </p:grpSpPr>
        <p:sp>
          <p:nvSpPr>
            <p:cNvPr id="10345" name="Rectangle 105"/>
            <p:cNvSpPr>
              <a:spLocks noChangeArrowheads="1"/>
            </p:cNvSpPr>
            <p:nvPr/>
          </p:nvSpPr>
          <p:spPr bwMode="auto">
            <a:xfrm>
              <a:off x="4726" y="2239"/>
              <a:ext cx="392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0x04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44" name="Rectangle 104"/>
            <p:cNvSpPr>
              <a:spLocks noChangeArrowheads="1"/>
            </p:cNvSpPr>
            <p:nvPr/>
          </p:nvSpPr>
          <p:spPr bwMode="auto">
            <a:xfrm>
              <a:off x="4009" y="2239"/>
              <a:ext cx="71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NOT_TO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43" name="Rectangle 103"/>
            <p:cNvSpPr>
              <a:spLocks noChangeArrowheads="1"/>
            </p:cNvSpPr>
            <p:nvPr/>
          </p:nvSpPr>
          <p:spPr bwMode="auto">
            <a:xfrm>
              <a:off x="1722" y="2239"/>
              <a:ext cx="2287" cy="32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rtl="1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يأخذ القيمة 1 عندما يكون هناك تجاوز في الزمن لمؤقت الحراسة ( 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Watchdog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)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0342" name="Rectangle 102"/>
            <p:cNvSpPr>
              <a:spLocks noChangeArrowheads="1"/>
            </p:cNvSpPr>
            <p:nvPr/>
          </p:nvSpPr>
          <p:spPr bwMode="auto">
            <a:xfrm>
              <a:off x="1137" y="2239"/>
              <a:ext cx="585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>
                <a:spcBef>
                  <a:spcPct val="20000"/>
                </a:spcBef>
              </a:pPr>
              <a:r>
                <a:rPr lang="fr-FR" sz="1400" b="1">
                  <a:solidFill>
                    <a:srgbClr val="B8004A"/>
                  </a:solidFill>
                </a:rPr>
                <a:t>TO</a:t>
              </a:r>
            </a:p>
          </p:txBody>
        </p:sp>
        <p:sp>
          <p:nvSpPr>
            <p:cNvPr id="10341" name="Rectangle 101"/>
            <p:cNvSpPr>
              <a:spLocks noChangeArrowheads="1"/>
            </p:cNvSpPr>
            <p:nvPr/>
          </p:nvSpPr>
          <p:spPr bwMode="auto">
            <a:xfrm>
              <a:off x="564" y="2239"/>
              <a:ext cx="573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4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448" name="Line 208"/>
            <p:cNvSpPr>
              <a:spLocks noChangeShapeType="1"/>
            </p:cNvSpPr>
            <p:nvPr/>
          </p:nvSpPr>
          <p:spPr bwMode="auto">
            <a:xfrm>
              <a:off x="564" y="2565"/>
              <a:ext cx="573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453" name="Line 213"/>
            <p:cNvSpPr>
              <a:spLocks noChangeShapeType="1"/>
            </p:cNvSpPr>
            <p:nvPr/>
          </p:nvSpPr>
          <p:spPr bwMode="auto">
            <a:xfrm>
              <a:off x="1722" y="2565"/>
              <a:ext cx="3396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49" name="Line 309"/>
            <p:cNvSpPr>
              <a:spLocks noChangeShapeType="1"/>
            </p:cNvSpPr>
            <p:nvPr/>
          </p:nvSpPr>
          <p:spPr bwMode="auto">
            <a:xfrm>
              <a:off x="1137" y="2565"/>
              <a:ext cx="585" cy="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2" name="Line 332"/>
            <p:cNvSpPr>
              <a:spLocks noChangeShapeType="1"/>
            </p:cNvSpPr>
            <p:nvPr/>
          </p:nvSpPr>
          <p:spPr bwMode="auto">
            <a:xfrm>
              <a:off x="558" y="2244"/>
              <a:ext cx="0" cy="31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1" name="Line 341"/>
            <p:cNvSpPr>
              <a:spLocks noChangeShapeType="1"/>
            </p:cNvSpPr>
            <p:nvPr/>
          </p:nvSpPr>
          <p:spPr bwMode="auto">
            <a:xfrm>
              <a:off x="1072" y="2248"/>
              <a:ext cx="0" cy="318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0" name="Line 350"/>
            <p:cNvSpPr>
              <a:spLocks noChangeShapeType="1"/>
            </p:cNvSpPr>
            <p:nvPr/>
          </p:nvSpPr>
          <p:spPr bwMode="auto">
            <a:xfrm>
              <a:off x="1684" y="2254"/>
              <a:ext cx="0" cy="318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9" name="Line 359"/>
            <p:cNvSpPr>
              <a:spLocks noChangeShapeType="1"/>
            </p:cNvSpPr>
            <p:nvPr/>
          </p:nvSpPr>
          <p:spPr bwMode="auto">
            <a:xfrm>
              <a:off x="3982" y="2254"/>
              <a:ext cx="0" cy="318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8" name="Line 368"/>
            <p:cNvSpPr>
              <a:spLocks noChangeShapeType="1"/>
            </p:cNvSpPr>
            <p:nvPr/>
          </p:nvSpPr>
          <p:spPr bwMode="auto">
            <a:xfrm>
              <a:off x="4666" y="2248"/>
              <a:ext cx="0" cy="318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7" name="Line 377"/>
            <p:cNvSpPr>
              <a:spLocks noChangeShapeType="1"/>
            </p:cNvSpPr>
            <p:nvPr/>
          </p:nvSpPr>
          <p:spPr bwMode="auto">
            <a:xfrm>
              <a:off x="5122" y="2248"/>
              <a:ext cx="0" cy="31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245" name="Line 5"/>
            <p:cNvSpPr>
              <a:spLocks noChangeShapeType="1"/>
            </p:cNvSpPr>
            <p:nvPr/>
          </p:nvSpPr>
          <p:spPr bwMode="auto">
            <a:xfrm>
              <a:off x="1205" y="2274"/>
              <a:ext cx="156" cy="0"/>
            </a:xfrm>
            <a:prstGeom prst="line">
              <a:avLst/>
            </a:prstGeom>
            <a:noFill/>
            <a:ln w="19050">
              <a:solidFill>
                <a:srgbClr val="B8004A"/>
              </a:solidFill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8" name="Group 403"/>
          <p:cNvGrpSpPr>
            <a:grpSpLocks/>
          </p:cNvGrpSpPr>
          <p:nvPr/>
        </p:nvGrpSpPr>
        <p:grpSpPr bwMode="auto">
          <a:xfrm>
            <a:off x="900113" y="2915568"/>
            <a:ext cx="7245350" cy="539750"/>
            <a:chOff x="558" y="1908"/>
            <a:chExt cx="4564" cy="340"/>
          </a:xfrm>
        </p:grpSpPr>
        <p:sp>
          <p:nvSpPr>
            <p:cNvPr id="10340" name="Rectangle 100"/>
            <p:cNvSpPr>
              <a:spLocks noChangeArrowheads="1"/>
            </p:cNvSpPr>
            <p:nvPr/>
          </p:nvSpPr>
          <p:spPr bwMode="auto">
            <a:xfrm>
              <a:off x="4726" y="1913"/>
              <a:ext cx="392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0x05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39" name="Rectangle 99"/>
            <p:cNvSpPr>
              <a:spLocks noChangeArrowheads="1"/>
            </p:cNvSpPr>
            <p:nvPr/>
          </p:nvSpPr>
          <p:spPr bwMode="auto">
            <a:xfrm>
              <a:off x="4009" y="1913"/>
              <a:ext cx="71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RP0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 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38" name="Rectangle 98"/>
            <p:cNvSpPr>
              <a:spLocks noChangeArrowheads="1"/>
            </p:cNvSpPr>
            <p:nvPr/>
          </p:nvSpPr>
          <p:spPr bwMode="auto">
            <a:xfrm>
              <a:off x="1722" y="1913"/>
              <a:ext cx="2287" cy="326"/>
            </a:xfrm>
            <a:prstGeom prst="rect">
              <a:avLst/>
            </a:prstGeom>
            <a:solidFill>
              <a:srgbClr val="FF6600">
                <a:alpha val="28000"/>
              </a:srgbClr>
            </a:solidFill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لاختيار البنك/ سجل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: اختيار البنك 0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0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1 : اختيار البنك 1             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37" name="Rectangle 97"/>
            <p:cNvSpPr>
              <a:spLocks noChangeArrowheads="1"/>
            </p:cNvSpPr>
            <p:nvPr/>
          </p:nvSpPr>
          <p:spPr bwMode="auto">
            <a:xfrm>
              <a:off x="1137" y="1913"/>
              <a:ext cx="585" cy="326"/>
            </a:xfrm>
            <a:prstGeom prst="rect">
              <a:avLst/>
            </a:prstGeom>
            <a:solidFill>
              <a:srgbClr val="FF6600">
                <a:alpha val="23000"/>
              </a:srgbClr>
            </a:solidFill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RP0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36" name="Rectangle 96"/>
            <p:cNvSpPr>
              <a:spLocks noChangeArrowheads="1"/>
            </p:cNvSpPr>
            <p:nvPr/>
          </p:nvSpPr>
          <p:spPr bwMode="auto">
            <a:xfrm>
              <a:off x="564" y="1913"/>
              <a:ext cx="573" cy="326"/>
            </a:xfrm>
            <a:prstGeom prst="rect">
              <a:avLst/>
            </a:prstGeom>
            <a:solidFill>
              <a:srgbClr val="FF6600">
                <a:alpha val="37000"/>
              </a:srgbClr>
            </a:solidFill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5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426" name="Line 186"/>
            <p:cNvSpPr>
              <a:spLocks noChangeShapeType="1"/>
            </p:cNvSpPr>
            <p:nvPr/>
          </p:nvSpPr>
          <p:spPr bwMode="auto">
            <a:xfrm>
              <a:off x="564" y="2239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1" name="Line 331"/>
            <p:cNvSpPr>
              <a:spLocks noChangeShapeType="1"/>
            </p:cNvSpPr>
            <p:nvPr/>
          </p:nvSpPr>
          <p:spPr bwMode="auto">
            <a:xfrm>
              <a:off x="558" y="1908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0" name="Line 340"/>
            <p:cNvSpPr>
              <a:spLocks noChangeShapeType="1"/>
            </p:cNvSpPr>
            <p:nvPr/>
          </p:nvSpPr>
          <p:spPr bwMode="auto">
            <a:xfrm>
              <a:off x="1072" y="1912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9" name="Line 349"/>
            <p:cNvSpPr>
              <a:spLocks noChangeShapeType="1"/>
            </p:cNvSpPr>
            <p:nvPr/>
          </p:nvSpPr>
          <p:spPr bwMode="auto">
            <a:xfrm>
              <a:off x="1684" y="1918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8" name="Line 358"/>
            <p:cNvSpPr>
              <a:spLocks noChangeShapeType="1"/>
            </p:cNvSpPr>
            <p:nvPr/>
          </p:nvSpPr>
          <p:spPr bwMode="auto">
            <a:xfrm>
              <a:off x="3982" y="1918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7" name="Line 367"/>
            <p:cNvSpPr>
              <a:spLocks noChangeShapeType="1"/>
            </p:cNvSpPr>
            <p:nvPr/>
          </p:nvSpPr>
          <p:spPr bwMode="auto">
            <a:xfrm>
              <a:off x="4666" y="1912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6" name="Line 376"/>
            <p:cNvSpPr>
              <a:spLocks noChangeShapeType="1"/>
            </p:cNvSpPr>
            <p:nvPr/>
          </p:nvSpPr>
          <p:spPr bwMode="auto">
            <a:xfrm>
              <a:off x="5122" y="1912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397"/>
          <p:cNvGrpSpPr>
            <a:grpSpLocks/>
          </p:cNvGrpSpPr>
          <p:nvPr/>
        </p:nvGrpSpPr>
        <p:grpSpPr bwMode="auto">
          <a:xfrm>
            <a:off x="900113" y="4258593"/>
            <a:ext cx="7245350" cy="530225"/>
            <a:chOff x="558" y="2754"/>
            <a:chExt cx="4564" cy="334"/>
          </a:xfrm>
        </p:grpSpPr>
        <p:sp>
          <p:nvSpPr>
            <p:cNvPr id="10355" name="Rectangle 115"/>
            <p:cNvSpPr>
              <a:spLocks noChangeArrowheads="1"/>
            </p:cNvSpPr>
            <p:nvPr/>
          </p:nvSpPr>
          <p:spPr bwMode="auto">
            <a:xfrm>
              <a:off x="4726" y="2757"/>
              <a:ext cx="392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0x02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54" name="Rectangle 114"/>
            <p:cNvSpPr>
              <a:spLocks noChangeArrowheads="1"/>
            </p:cNvSpPr>
            <p:nvPr/>
          </p:nvSpPr>
          <p:spPr bwMode="auto">
            <a:xfrm>
              <a:off x="4009" y="2757"/>
              <a:ext cx="71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Z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53" name="Rectangle 113"/>
            <p:cNvSpPr>
              <a:spLocks noChangeArrowheads="1"/>
            </p:cNvSpPr>
            <p:nvPr/>
          </p:nvSpPr>
          <p:spPr bwMode="auto">
            <a:xfrm>
              <a:off x="1722" y="2757"/>
              <a:ext cx="228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يأخذ القيمة 1 عندما تنعدم التتيجة لبعض التعليمات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52" name="Rectangle 112"/>
            <p:cNvSpPr>
              <a:spLocks noChangeArrowheads="1"/>
            </p:cNvSpPr>
            <p:nvPr/>
          </p:nvSpPr>
          <p:spPr bwMode="auto">
            <a:xfrm>
              <a:off x="1137" y="2757"/>
              <a:ext cx="585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Z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51" name="Rectangle 111"/>
            <p:cNvSpPr>
              <a:spLocks noChangeArrowheads="1"/>
            </p:cNvSpPr>
            <p:nvPr/>
          </p:nvSpPr>
          <p:spPr bwMode="auto">
            <a:xfrm>
              <a:off x="564" y="2757"/>
              <a:ext cx="573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2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479" name="Line 239"/>
            <p:cNvSpPr>
              <a:spLocks noChangeShapeType="1"/>
            </p:cNvSpPr>
            <p:nvPr/>
          </p:nvSpPr>
          <p:spPr bwMode="auto">
            <a:xfrm>
              <a:off x="564" y="3083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4" name="Line 334"/>
            <p:cNvSpPr>
              <a:spLocks noChangeShapeType="1"/>
            </p:cNvSpPr>
            <p:nvPr/>
          </p:nvSpPr>
          <p:spPr bwMode="auto">
            <a:xfrm>
              <a:off x="558" y="2754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3" name="Line 343"/>
            <p:cNvSpPr>
              <a:spLocks noChangeShapeType="1"/>
            </p:cNvSpPr>
            <p:nvPr/>
          </p:nvSpPr>
          <p:spPr bwMode="auto">
            <a:xfrm>
              <a:off x="1072" y="2758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2" name="Line 352"/>
            <p:cNvSpPr>
              <a:spLocks noChangeShapeType="1"/>
            </p:cNvSpPr>
            <p:nvPr/>
          </p:nvSpPr>
          <p:spPr bwMode="auto">
            <a:xfrm>
              <a:off x="1684" y="2764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1" name="Line 361"/>
            <p:cNvSpPr>
              <a:spLocks noChangeShapeType="1"/>
            </p:cNvSpPr>
            <p:nvPr/>
          </p:nvSpPr>
          <p:spPr bwMode="auto">
            <a:xfrm>
              <a:off x="3982" y="2764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0" name="Line 370"/>
            <p:cNvSpPr>
              <a:spLocks noChangeShapeType="1"/>
            </p:cNvSpPr>
            <p:nvPr/>
          </p:nvSpPr>
          <p:spPr bwMode="auto">
            <a:xfrm>
              <a:off x="4666" y="2758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9" name="Line 379"/>
            <p:cNvSpPr>
              <a:spLocks noChangeShapeType="1"/>
            </p:cNvSpPr>
            <p:nvPr/>
          </p:nvSpPr>
          <p:spPr bwMode="auto">
            <a:xfrm>
              <a:off x="5122" y="275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0" name="Group 398"/>
          <p:cNvGrpSpPr>
            <a:grpSpLocks/>
          </p:cNvGrpSpPr>
          <p:nvPr/>
        </p:nvGrpSpPr>
        <p:grpSpPr bwMode="auto">
          <a:xfrm>
            <a:off x="900113" y="4772943"/>
            <a:ext cx="7245350" cy="539750"/>
            <a:chOff x="558" y="3078"/>
            <a:chExt cx="4564" cy="340"/>
          </a:xfrm>
        </p:grpSpPr>
        <p:sp>
          <p:nvSpPr>
            <p:cNvPr id="10360" name="Rectangle 120"/>
            <p:cNvSpPr>
              <a:spLocks noChangeArrowheads="1"/>
            </p:cNvSpPr>
            <p:nvPr/>
          </p:nvSpPr>
          <p:spPr bwMode="auto">
            <a:xfrm>
              <a:off x="4726" y="3083"/>
              <a:ext cx="392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0x01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59" name="Rectangle 119"/>
            <p:cNvSpPr>
              <a:spLocks noChangeArrowheads="1"/>
            </p:cNvSpPr>
            <p:nvPr/>
          </p:nvSpPr>
          <p:spPr bwMode="auto">
            <a:xfrm>
              <a:off x="4009" y="3083"/>
              <a:ext cx="71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DC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58" name="Rectangle 118"/>
            <p:cNvSpPr>
              <a:spLocks noChangeArrowheads="1"/>
            </p:cNvSpPr>
            <p:nvPr/>
          </p:nvSpPr>
          <p:spPr bwMode="auto">
            <a:xfrm>
              <a:off x="1722" y="3083"/>
              <a:ext cx="228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: 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Digit carry</a:t>
              </a:r>
              <a:endParaRPr lang="fr-FR" sz="1400" b="1">
                <a:solidFill>
                  <a:srgbClr val="B8004A"/>
                </a:solidFill>
              </a:endParaRPr>
            </a:p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يأخذ القيمة 1 عندما يكون هناك تجاوز للرقم 9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0357" name="Rectangle 117"/>
            <p:cNvSpPr>
              <a:spLocks noChangeArrowheads="1"/>
            </p:cNvSpPr>
            <p:nvPr/>
          </p:nvSpPr>
          <p:spPr bwMode="auto">
            <a:xfrm>
              <a:off x="1137" y="3083"/>
              <a:ext cx="585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DC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56" name="Rectangle 116"/>
            <p:cNvSpPr>
              <a:spLocks noChangeArrowheads="1"/>
            </p:cNvSpPr>
            <p:nvPr/>
          </p:nvSpPr>
          <p:spPr bwMode="auto">
            <a:xfrm>
              <a:off x="564" y="3083"/>
              <a:ext cx="573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1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500" name="Line 260"/>
            <p:cNvSpPr>
              <a:spLocks noChangeShapeType="1"/>
            </p:cNvSpPr>
            <p:nvPr/>
          </p:nvSpPr>
          <p:spPr bwMode="auto">
            <a:xfrm>
              <a:off x="564" y="3409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5" name="Line 335"/>
            <p:cNvSpPr>
              <a:spLocks noChangeShapeType="1"/>
            </p:cNvSpPr>
            <p:nvPr/>
          </p:nvSpPr>
          <p:spPr bwMode="auto">
            <a:xfrm>
              <a:off x="558" y="3078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4" name="Line 344"/>
            <p:cNvSpPr>
              <a:spLocks noChangeShapeType="1"/>
            </p:cNvSpPr>
            <p:nvPr/>
          </p:nvSpPr>
          <p:spPr bwMode="auto">
            <a:xfrm>
              <a:off x="1072" y="3082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3" name="Line 353"/>
            <p:cNvSpPr>
              <a:spLocks noChangeShapeType="1"/>
            </p:cNvSpPr>
            <p:nvPr/>
          </p:nvSpPr>
          <p:spPr bwMode="auto">
            <a:xfrm>
              <a:off x="1684" y="3088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2" name="Line 362"/>
            <p:cNvSpPr>
              <a:spLocks noChangeShapeType="1"/>
            </p:cNvSpPr>
            <p:nvPr/>
          </p:nvSpPr>
          <p:spPr bwMode="auto">
            <a:xfrm>
              <a:off x="3982" y="3088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1" name="Line 371"/>
            <p:cNvSpPr>
              <a:spLocks noChangeShapeType="1"/>
            </p:cNvSpPr>
            <p:nvPr/>
          </p:nvSpPr>
          <p:spPr bwMode="auto">
            <a:xfrm>
              <a:off x="4666" y="3082"/>
              <a:ext cx="0" cy="33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20" name="Line 380"/>
            <p:cNvSpPr>
              <a:spLocks noChangeShapeType="1"/>
            </p:cNvSpPr>
            <p:nvPr/>
          </p:nvSpPr>
          <p:spPr bwMode="auto">
            <a:xfrm>
              <a:off x="5122" y="3082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 399"/>
          <p:cNvGrpSpPr>
            <a:grpSpLocks/>
          </p:cNvGrpSpPr>
          <p:nvPr/>
        </p:nvGrpSpPr>
        <p:grpSpPr bwMode="auto">
          <a:xfrm>
            <a:off x="900113" y="5296818"/>
            <a:ext cx="7245350" cy="530225"/>
            <a:chOff x="558" y="3408"/>
            <a:chExt cx="4564" cy="334"/>
          </a:xfrm>
        </p:grpSpPr>
        <p:sp>
          <p:nvSpPr>
            <p:cNvPr id="10365" name="Rectangle 125"/>
            <p:cNvSpPr>
              <a:spLocks noChangeArrowheads="1"/>
            </p:cNvSpPr>
            <p:nvPr/>
          </p:nvSpPr>
          <p:spPr bwMode="auto">
            <a:xfrm>
              <a:off x="4726" y="3409"/>
              <a:ext cx="392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0x00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64" name="Rectangle 124"/>
            <p:cNvSpPr>
              <a:spLocks noChangeArrowheads="1"/>
            </p:cNvSpPr>
            <p:nvPr/>
          </p:nvSpPr>
          <p:spPr bwMode="auto">
            <a:xfrm>
              <a:off x="4009" y="3409"/>
              <a:ext cx="71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C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0363" name="Rectangle 123"/>
            <p:cNvSpPr>
              <a:spLocks noChangeArrowheads="1"/>
            </p:cNvSpPr>
            <p:nvPr/>
          </p:nvSpPr>
          <p:spPr bwMode="auto">
            <a:xfrm>
              <a:off x="1722" y="3409"/>
              <a:ext cx="228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يأخذ القيمة 1 عندما يكون هناك محتفظ به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: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Carry</a:t>
              </a:r>
            </a:p>
          </p:txBody>
        </p:sp>
        <p:sp>
          <p:nvSpPr>
            <p:cNvPr id="10362" name="Rectangle 122"/>
            <p:cNvSpPr>
              <a:spLocks noChangeArrowheads="1"/>
            </p:cNvSpPr>
            <p:nvPr/>
          </p:nvSpPr>
          <p:spPr bwMode="auto">
            <a:xfrm>
              <a:off x="1137" y="3409"/>
              <a:ext cx="585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C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61" name="Rectangle 121"/>
            <p:cNvSpPr>
              <a:spLocks noChangeArrowheads="1"/>
            </p:cNvSpPr>
            <p:nvPr/>
          </p:nvSpPr>
          <p:spPr bwMode="auto">
            <a:xfrm>
              <a:off x="564" y="3409"/>
              <a:ext cx="573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0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0367" name="Line 127"/>
            <p:cNvSpPr>
              <a:spLocks noChangeShapeType="1"/>
            </p:cNvSpPr>
            <p:nvPr/>
          </p:nvSpPr>
          <p:spPr bwMode="auto">
            <a:xfrm>
              <a:off x="564" y="3735"/>
              <a:ext cx="45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76" name="Line 336"/>
            <p:cNvSpPr>
              <a:spLocks noChangeShapeType="1"/>
            </p:cNvSpPr>
            <p:nvPr/>
          </p:nvSpPr>
          <p:spPr bwMode="auto">
            <a:xfrm>
              <a:off x="558" y="340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85" name="Line 345"/>
            <p:cNvSpPr>
              <a:spLocks noChangeShapeType="1"/>
            </p:cNvSpPr>
            <p:nvPr/>
          </p:nvSpPr>
          <p:spPr bwMode="auto">
            <a:xfrm>
              <a:off x="1072" y="3412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594" name="Line 354"/>
            <p:cNvSpPr>
              <a:spLocks noChangeShapeType="1"/>
            </p:cNvSpPr>
            <p:nvPr/>
          </p:nvSpPr>
          <p:spPr bwMode="auto">
            <a:xfrm>
              <a:off x="1684" y="3418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03" name="Line 363"/>
            <p:cNvSpPr>
              <a:spLocks noChangeShapeType="1"/>
            </p:cNvSpPr>
            <p:nvPr/>
          </p:nvSpPr>
          <p:spPr bwMode="auto">
            <a:xfrm>
              <a:off x="3982" y="3418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12" name="Line 372"/>
            <p:cNvSpPr>
              <a:spLocks noChangeShapeType="1"/>
            </p:cNvSpPr>
            <p:nvPr/>
          </p:nvSpPr>
          <p:spPr bwMode="auto">
            <a:xfrm>
              <a:off x="4666" y="3412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0621" name="Line 381"/>
            <p:cNvSpPr>
              <a:spLocks noChangeShapeType="1"/>
            </p:cNvSpPr>
            <p:nvPr/>
          </p:nvSpPr>
          <p:spPr bwMode="auto">
            <a:xfrm>
              <a:off x="5122" y="3412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0646" name="Rectangle 406"/>
          <p:cNvSpPr>
            <a:spLocks noChangeArrowheads="1"/>
          </p:cNvSpPr>
          <p:nvPr/>
        </p:nvSpPr>
        <p:spPr bwMode="auto">
          <a:xfrm>
            <a:off x="4572000" y="260648"/>
            <a:ext cx="4365596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rtl="0"/>
            <a:r>
              <a:rPr lang="fr-FR" sz="2000" dirty="0">
                <a:solidFill>
                  <a:srgbClr val="D10D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STATUS</a:t>
            </a:r>
            <a:r>
              <a:rPr lang="fr-FR" sz="2000" dirty="0">
                <a:solidFill>
                  <a:srgbClr val="0000FF"/>
                </a:solidFill>
                <a:latin typeface="Arial" charset="0"/>
              </a:rPr>
              <a:t> </a:t>
            </a:r>
            <a:r>
              <a:rPr lang="ar-DZ" sz="2000" dirty="0">
                <a:solidFill>
                  <a:srgbClr val="D10D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- السجلات الخاصة : سجل الحالات </a:t>
            </a:r>
            <a:endParaRPr lang="fr-FR" sz="2000" dirty="0">
              <a:solidFill>
                <a:srgbClr val="D10D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788024" y="0"/>
            <a:ext cx="4021930" cy="6398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rtl="0"/>
            <a:r>
              <a:rPr lang="fr-FR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OPTION_REG</a:t>
            </a:r>
            <a:r>
              <a:rPr lang="fr-FR" sz="2000" dirty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ar-DZ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cs typeface="Arial" charset="0"/>
              </a:rPr>
              <a:t>- سجل الخيارات </a:t>
            </a:r>
            <a:endParaRPr lang="fr-FR" sz="2000" b="1" dirty="0">
              <a:solidFill>
                <a:srgbClr val="D10D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Arial" charset="0"/>
            </a:endParaRP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0" y="-654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0" y="-654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0" y="-654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fr-FR"/>
          </a:p>
        </p:txBody>
      </p:sp>
      <p:sp>
        <p:nvSpPr>
          <p:cNvPr id="11403" name="Rectangle 139"/>
          <p:cNvSpPr>
            <a:spLocks noChangeArrowheads="1"/>
          </p:cNvSpPr>
          <p:nvPr/>
        </p:nvSpPr>
        <p:spPr bwMode="auto">
          <a:xfrm>
            <a:off x="8005763" y="1058863"/>
            <a:ext cx="698500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spcBef>
                <a:spcPct val="20000"/>
              </a:spcBef>
            </a:pPr>
            <a:endParaRPr lang="en-US" sz="1400">
              <a:latin typeface="Arial" charset="0"/>
            </a:endParaRPr>
          </a:p>
        </p:txBody>
      </p:sp>
      <p:sp>
        <p:nvSpPr>
          <p:cNvPr id="11402" name="Rectangle 138"/>
          <p:cNvSpPr>
            <a:spLocks noChangeArrowheads="1"/>
          </p:cNvSpPr>
          <p:nvPr/>
        </p:nvSpPr>
        <p:spPr bwMode="auto">
          <a:xfrm>
            <a:off x="6723063" y="1058863"/>
            <a:ext cx="1282700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spcBef>
                <a:spcPct val="20000"/>
              </a:spcBef>
            </a:pPr>
            <a:endParaRPr lang="en-US" sz="1400">
              <a:latin typeface="Arial" charset="0"/>
            </a:endParaRPr>
          </a:p>
        </p:txBody>
      </p:sp>
      <p:sp>
        <p:nvSpPr>
          <p:cNvPr id="11399" name="Rectangle 135"/>
          <p:cNvSpPr>
            <a:spLocks noChangeArrowheads="1"/>
          </p:cNvSpPr>
          <p:nvPr/>
        </p:nvSpPr>
        <p:spPr bwMode="auto">
          <a:xfrm>
            <a:off x="1660525" y="747713"/>
            <a:ext cx="6359525" cy="463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rtl="0" fontAlgn="b"/>
            <a:r>
              <a:rPr lang="fr-FR" sz="16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OPTION_REG     EQU 0x81     </a:t>
            </a:r>
            <a:r>
              <a:rPr lang="ar-DZ" sz="16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: </a:t>
            </a:r>
            <a:r>
              <a:rPr lang="fr-FR" sz="16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 </a:t>
            </a:r>
            <a:r>
              <a:rPr lang="fr-FR" sz="1600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p16F84.inc </a:t>
            </a:r>
            <a:r>
              <a:rPr lang="ar-DZ" sz="2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في</a:t>
            </a:r>
            <a:endParaRPr lang="fr-FR" sz="1600" dirty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1499" name="Line 235"/>
          <p:cNvSpPr>
            <a:spLocks noChangeShapeType="1"/>
          </p:cNvSpPr>
          <p:nvPr/>
        </p:nvSpPr>
        <p:spPr bwMode="auto">
          <a:xfrm>
            <a:off x="363538" y="1058863"/>
            <a:ext cx="8340725" cy="0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11501" name="Line 237"/>
          <p:cNvSpPr>
            <a:spLocks noChangeShapeType="1"/>
          </p:cNvSpPr>
          <p:nvPr/>
        </p:nvSpPr>
        <p:spPr bwMode="auto">
          <a:xfrm>
            <a:off x="363538" y="1058863"/>
            <a:ext cx="0" cy="304800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sp>
        <p:nvSpPr>
          <p:cNvPr id="11502" name="Line 238"/>
          <p:cNvSpPr>
            <a:spLocks noChangeShapeType="1"/>
          </p:cNvSpPr>
          <p:nvPr/>
        </p:nvSpPr>
        <p:spPr bwMode="auto">
          <a:xfrm>
            <a:off x="8732838" y="1058863"/>
            <a:ext cx="0" cy="304800"/>
          </a:xfrm>
          <a:prstGeom prst="line">
            <a:avLst/>
          </a:prstGeom>
          <a:noFill/>
          <a:ln w="19050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endParaRPr lang="fr-FR"/>
          </a:p>
        </p:txBody>
      </p:sp>
      <p:grpSp>
        <p:nvGrpSpPr>
          <p:cNvPr id="2" name="Group 545"/>
          <p:cNvGrpSpPr>
            <a:grpSpLocks/>
          </p:cNvGrpSpPr>
          <p:nvPr/>
        </p:nvGrpSpPr>
        <p:grpSpPr bwMode="auto">
          <a:xfrm>
            <a:off x="363538" y="1362075"/>
            <a:ext cx="8340725" cy="525463"/>
            <a:chOff x="229" y="858"/>
            <a:chExt cx="5254" cy="331"/>
          </a:xfrm>
        </p:grpSpPr>
        <p:sp>
          <p:nvSpPr>
            <p:cNvPr id="11408" name="Rectangle 144"/>
            <p:cNvSpPr>
              <a:spLocks noChangeArrowheads="1"/>
            </p:cNvSpPr>
            <p:nvPr/>
          </p:nvSpPr>
          <p:spPr bwMode="auto">
            <a:xfrm>
              <a:off x="5042" y="859"/>
              <a:ext cx="441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fontAlgn="b"/>
              <a:r>
                <a:rPr lang="fr-FR" sz="1400">
                  <a:cs typeface="Times New Roman" pitchFamily="18" charset="0"/>
                </a:rPr>
                <a:t> </a:t>
              </a:r>
              <a:endParaRPr lang="fr-FR" sz="1400">
                <a:latin typeface="Arial" charset="0"/>
              </a:endParaRPr>
            </a:p>
          </p:txBody>
        </p:sp>
        <p:sp>
          <p:nvSpPr>
            <p:cNvPr id="11407" name="Rectangle 143"/>
            <p:cNvSpPr>
              <a:spLocks noChangeArrowheads="1"/>
            </p:cNvSpPr>
            <p:nvPr/>
          </p:nvSpPr>
          <p:spPr bwMode="auto">
            <a:xfrm>
              <a:off x="4235" y="859"/>
              <a:ext cx="807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400" b="1" dirty="0">
                  <a:cs typeface="Times New Roman" pitchFamily="18" charset="0"/>
                </a:rPr>
                <a:t> في</a:t>
              </a:r>
              <a:r>
                <a:rPr lang="fr-FR" sz="1400" b="1" dirty="0">
                  <a:cs typeface="Times New Roman" pitchFamily="18" charset="0"/>
                </a:rPr>
                <a:t>EQU p16F84.inc</a:t>
              </a:r>
              <a:endParaRPr lang="fr-FR" sz="1400" dirty="0">
                <a:latin typeface="Arial" charset="0"/>
              </a:endParaRPr>
            </a:p>
          </p:txBody>
        </p:sp>
        <p:sp>
          <p:nvSpPr>
            <p:cNvPr id="11406" name="Rectangle 142"/>
            <p:cNvSpPr>
              <a:spLocks noChangeArrowheads="1"/>
            </p:cNvSpPr>
            <p:nvPr/>
          </p:nvSpPr>
          <p:spPr bwMode="auto">
            <a:xfrm>
              <a:off x="1690" y="859"/>
              <a:ext cx="2545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800" b="1">
                  <a:latin typeface="Arial Black" pitchFamily="34" charset="0"/>
                  <a:cs typeface="Times New Roman" pitchFamily="18" charset="0"/>
                </a:rPr>
                <a:t>التعريف</a:t>
              </a:r>
              <a:endParaRPr lang="fr-FR" sz="1800">
                <a:latin typeface="Arial Black" pitchFamily="34" charset="0"/>
              </a:endParaRPr>
            </a:p>
          </p:txBody>
        </p:sp>
        <p:sp>
          <p:nvSpPr>
            <p:cNvPr id="11405" name="Rectangle 141"/>
            <p:cNvSpPr>
              <a:spLocks noChangeArrowheads="1"/>
            </p:cNvSpPr>
            <p:nvPr/>
          </p:nvSpPr>
          <p:spPr bwMode="auto">
            <a:xfrm>
              <a:off x="1000" y="859"/>
              <a:ext cx="690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600" b="1">
                  <a:latin typeface="Arial Black" pitchFamily="34" charset="0"/>
                  <a:cs typeface="Times New Roman" pitchFamily="18" charset="0"/>
                </a:rPr>
                <a:t>الإختصار</a:t>
              </a:r>
              <a:endParaRPr lang="fr-FR" sz="1600">
                <a:latin typeface="Arial Black" pitchFamily="34" charset="0"/>
              </a:endParaRPr>
            </a:p>
          </p:txBody>
        </p:sp>
        <p:sp>
          <p:nvSpPr>
            <p:cNvPr id="11404" name="Rectangle 140"/>
            <p:cNvSpPr>
              <a:spLocks noChangeArrowheads="1"/>
            </p:cNvSpPr>
            <p:nvPr/>
          </p:nvSpPr>
          <p:spPr bwMode="auto">
            <a:xfrm>
              <a:off x="229" y="859"/>
              <a:ext cx="771" cy="326"/>
            </a:xfrm>
            <a:prstGeom prst="rect">
              <a:avLst/>
            </a:prstGeom>
            <a:noFill/>
            <a:ln w="19050">
              <a:solidFill>
                <a:srgbClr val="996600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pPr algn="ctr" fontAlgn="b"/>
              <a:r>
                <a:rPr lang="ar-DZ" sz="1800" b="1">
                  <a:latin typeface="Arial Black" pitchFamily="34" charset="0"/>
                  <a:cs typeface="Times New Roman" pitchFamily="18" charset="0"/>
                </a:rPr>
                <a:t>رقم البت</a:t>
              </a:r>
              <a:endParaRPr lang="fr-FR" sz="1800">
                <a:latin typeface="Arial Black" pitchFamily="34" charset="0"/>
              </a:endParaRPr>
            </a:p>
          </p:txBody>
        </p:sp>
        <p:sp>
          <p:nvSpPr>
            <p:cNvPr id="11504" name="Line 240"/>
            <p:cNvSpPr>
              <a:spLocks noChangeShapeType="1"/>
            </p:cNvSpPr>
            <p:nvPr/>
          </p:nvSpPr>
          <p:spPr bwMode="auto">
            <a:xfrm>
              <a:off x="229" y="859"/>
              <a:ext cx="5254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endParaRPr lang="fr-FR"/>
            </a:p>
          </p:txBody>
        </p:sp>
        <p:sp>
          <p:nvSpPr>
            <p:cNvPr id="11505" name="Line 241"/>
            <p:cNvSpPr>
              <a:spLocks noChangeShapeType="1"/>
            </p:cNvSpPr>
            <p:nvPr/>
          </p:nvSpPr>
          <p:spPr bwMode="auto">
            <a:xfrm>
              <a:off x="229" y="1185"/>
              <a:ext cx="771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endParaRPr lang="fr-FR"/>
            </a:p>
          </p:txBody>
        </p:sp>
        <p:sp>
          <p:nvSpPr>
            <p:cNvPr id="11717" name="Line 453"/>
            <p:cNvSpPr>
              <a:spLocks noChangeShapeType="1"/>
            </p:cNvSpPr>
            <p:nvPr/>
          </p:nvSpPr>
          <p:spPr bwMode="auto">
            <a:xfrm>
              <a:off x="1000" y="1185"/>
              <a:ext cx="690" cy="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endParaRPr lang="fr-FR"/>
            </a:p>
          </p:txBody>
        </p:sp>
        <p:sp>
          <p:nvSpPr>
            <p:cNvPr id="11718" name="Line 454"/>
            <p:cNvSpPr>
              <a:spLocks noChangeShapeType="1"/>
            </p:cNvSpPr>
            <p:nvPr/>
          </p:nvSpPr>
          <p:spPr bwMode="auto">
            <a:xfrm>
              <a:off x="1690" y="1185"/>
              <a:ext cx="3793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 lIns="90000" tIns="46800" rIns="90000" bIns="46800"/>
            <a:lstStyle/>
            <a:p>
              <a:endParaRPr lang="fr-FR"/>
            </a:p>
          </p:txBody>
        </p:sp>
        <p:sp>
          <p:nvSpPr>
            <p:cNvPr id="11732" name="Line 468"/>
            <p:cNvSpPr>
              <a:spLocks noChangeShapeType="1"/>
            </p:cNvSpPr>
            <p:nvPr/>
          </p:nvSpPr>
          <p:spPr bwMode="auto">
            <a:xfrm>
              <a:off x="229" y="859"/>
              <a:ext cx="0" cy="32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41" name="Line 477"/>
            <p:cNvSpPr>
              <a:spLocks noChangeShapeType="1"/>
            </p:cNvSpPr>
            <p:nvPr/>
          </p:nvSpPr>
          <p:spPr bwMode="auto">
            <a:xfrm>
              <a:off x="857" y="869"/>
              <a:ext cx="0" cy="32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59" name="Line 495"/>
            <p:cNvSpPr>
              <a:spLocks noChangeShapeType="1"/>
            </p:cNvSpPr>
            <p:nvPr/>
          </p:nvSpPr>
          <p:spPr bwMode="auto">
            <a:xfrm>
              <a:off x="1689" y="867"/>
              <a:ext cx="0" cy="32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68" name="Line 504"/>
            <p:cNvSpPr>
              <a:spLocks noChangeShapeType="1"/>
            </p:cNvSpPr>
            <p:nvPr/>
          </p:nvSpPr>
          <p:spPr bwMode="auto">
            <a:xfrm>
              <a:off x="4233" y="861"/>
              <a:ext cx="0" cy="32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77" name="Line 513"/>
            <p:cNvSpPr>
              <a:spLocks noChangeShapeType="1"/>
            </p:cNvSpPr>
            <p:nvPr/>
          </p:nvSpPr>
          <p:spPr bwMode="auto">
            <a:xfrm>
              <a:off x="5481" y="861"/>
              <a:ext cx="0" cy="32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1795" name="Line 531"/>
            <p:cNvSpPr>
              <a:spLocks noChangeShapeType="1"/>
            </p:cNvSpPr>
            <p:nvPr/>
          </p:nvSpPr>
          <p:spPr bwMode="auto">
            <a:xfrm>
              <a:off x="5052" y="858"/>
              <a:ext cx="0" cy="324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" name="Group 542"/>
          <p:cNvGrpSpPr>
            <a:grpSpLocks/>
          </p:cNvGrpSpPr>
          <p:nvPr/>
        </p:nvGrpSpPr>
        <p:grpSpPr bwMode="auto">
          <a:xfrm>
            <a:off x="369908" y="1868025"/>
            <a:ext cx="8316000" cy="684000"/>
            <a:chOff x="229" y="1179"/>
            <a:chExt cx="5254" cy="221"/>
          </a:xfrm>
        </p:grpSpPr>
        <p:grpSp>
          <p:nvGrpSpPr>
            <p:cNvPr id="4" name="Group 525"/>
            <p:cNvGrpSpPr>
              <a:grpSpLocks/>
            </p:cNvGrpSpPr>
            <p:nvPr/>
          </p:nvGrpSpPr>
          <p:grpSpPr bwMode="auto">
            <a:xfrm>
              <a:off x="229" y="1179"/>
              <a:ext cx="5254" cy="221"/>
              <a:chOff x="229" y="1179"/>
              <a:chExt cx="5254" cy="221"/>
            </a:xfrm>
          </p:grpSpPr>
          <p:sp>
            <p:nvSpPr>
              <p:cNvPr id="11413" name="Rectangle 149"/>
              <p:cNvSpPr>
                <a:spLocks noChangeArrowheads="1"/>
              </p:cNvSpPr>
              <p:nvPr/>
            </p:nvSpPr>
            <p:spPr bwMode="auto">
              <a:xfrm>
                <a:off x="5042" y="1185"/>
                <a:ext cx="44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0x07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12" name="Rectangle 148"/>
              <p:cNvSpPr>
                <a:spLocks noChangeArrowheads="1"/>
              </p:cNvSpPr>
              <p:nvPr/>
            </p:nvSpPr>
            <p:spPr bwMode="auto">
              <a:xfrm>
                <a:off x="4235" y="1185"/>
                <a:ext cx="807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NOT_RBPU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09" name="Rectangle 145"/>
              <p:cNvSpPr>
                <a:spLocks noChangeArrowheads="1"/>
              </p:cNvSpPr>
              <p:nvPr/>
            </p:nvSpPr>
            <p:spPr bwMode="auto">
              <a:xfrm>
                <a:off x="229" y="1185"/>
                <a:ext cx="77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7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22" name="Line 258"/>
              <p:cNvSpPr>
                <a:spLocks noChangeShapeType="1"/>
              </p:cNvSpPr>
              <p:nvPr/>
            </p:nvSpPr>
            <p:spPr bwMode="auto">
              <a:xfrm>
                <a:off x="229" y="1397"/>
                <a:ext cx="771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22" name="Line 458"/>
              <p:cNvSpPr>
                <a:spLocks noChangeShapeType="1"/>
              </p:cNvSpPr>
              <p:nvPr/>
            </p:nvSpPr>
            <p:spPr bwMode="auto">
              <a:xfrm>
                <a:off x="1000" y="1397"/>
                <a:ext cx="690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23" name="Line 459"/>
              <p:cNvSpPr>
                <a:spLocks noChangeShapeType="1"/>
              </p:cNvSpPr>
              <p:nvPr/>
            </p:nvSpPr>
            <p:spPr bwMode="auto">
              <a:xfrm>
                <a:off x="1690" y="1397"/>
                <a:ext cx="3793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grpSp>
            <p:nvGrpSpPr>
              <p:cNvPr id="5" name="Group 522"/>
              <p:cNvGrpSpPr>
                <a:grpSpLocks/>
              </p:cNvGrpSpPr>
              <p:nvPr/>
            </p:nvGrpSpPr>
            <p:grpSpPr bwMode="auto">
              <a:xfrm>
                <a:off x="1000" y="1185"/>
                <a:ext cx="700" cy="212"/>
                <a:chOff x="1000" y="1185"/>
                <a:chExt cx="700" cy="212"/>
              </a:xfrm>
            </p:grpSpPr>
            <p:sp>
              <p:nvSpPr>
                <p:cNvPr id="11410" name="Rectangle 146"/>
                <p:cNvSpPr>
                  <a:spLocks noChangeArrowheads="1"/>
                </p:cNvSpPr>
                <p:nvPr/>
              </p:nvSpPr>
              <p:spPr bwMode="auto">
                <a:xfrm>
                  <a:off x="1000" y="1185"/>
                  <a:ext cx="690" cy="212"/>
                </a:xfrm>
                <a:prstGeom prst="rect">
                  <a:avLst/>
                </a:prstGeom>
                <a:noFill/>
                <a:ln w="19050">
                  <a:solidFill>
                    <a:srgbClr val="996600"/>
                  </a:solidFill>
                  <a:miter lim="800000"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 fontAlgn="b"/>
                  <a:r>
                    <a:rPr lang="fr-FR" sz="1600" b="1">
                      <a:solidFill>
                        <a:srgbClr val="B8004A"/>
                      </a:solidFill>
                    </a:rPr>
                    <a:t>RBPU</a:t>
                  </a:r>
                </a:p>
              </p:txBody>
            </p:sp>
            <p:sp>
              <p:nvSpPr>
                <p:cNvPr id="11271" name="Line 7"/>
                <p:cNvSpPr>
                  <a:spLocks noChangeShapeType="1"/>
                </p:cNvSpPr>
                <p:nvPr/>
              </p:nvSpPr>
              <p:spPr bwMode="auto">
                <a:xfrm>
                  <a:off x="1355" y="1205"/>
                  <a:ext cx="345" cy="0"/>
                </a:xfrm>
                <a:prstGeom prst="line">
                  <a:avLst/>
                </a:prstGeom>
                <a:noFill/>
                <a:ln w="19050">
                  <a:solidFill>
                    <a:srgbClr val="B8004A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grpSp>
            <p:nvGrpSpPr>
              <p:cNvPr id="6" name="Group 523"/>
              <p:cNvGrpSpPr>
                <a:grpSpLocks/>
              </p:cNvGrpSpPr>
              <p:nvPr/>
            </p:nvGrpSpPr>
            <p:grpSpPr bwMode="auto">
              <a:xfrm>
                <a:off x="1690" y="1185"/>
                <a:ext cx="2545" cy="212"/>
                <a:chOff x="1690" y="1185"/>
                <a:chExt cx="2545" cy="212"/>
              </a:xfrm>
            </p:grpSpPr>
            <p:sp>
              <p:nvSpPr>
                <p:cNvPr id="11411" name="Rectangle 147"/>
                <p:cNvSpPr>
                  <a:spLocks noChangeArrowheads="1"/>
                </p:cNvSpPr>
                <p:nvPr/>
              </p:nvSpPr>
              <p:spPr bwMode="auto">
                <a:xfrm>
                  <a:off x="1690" y="1185"/>
                  <a:ext cx="2545" cy="212"/>
                </a:xfrm>
                <a:prstGeom prst="rect">
                  <a:avLst/>
                </a:prstGeom>
                <a:noFill/>
                <a:ln w="19050">
                  <a:solidFill>
                    <a:srgbClr val="996600"/>
                  </a:solidFill>
                  <a:miter lim="800000"/>
                  <a:headEnd/>
                  <a:tailEnd/>
                </a:ln>
                <a:effectLst/>
              </p:spPr>
              <p:txBody>
                <a:bodyPr lIns="90000" tIns="46800" rIns="90000" bIns="46800"/>
                <a:lstStyle/>
                <a:p>
                  <a:pPr fontAlgn="b"/>
                  <a:r>
                    <a:rPr lang="ar-DZ" b="1">
                      <a:solidFill>
                        <a:srgbClr val="B8004A"/>
                      </a:solidFill>
                      <a:cs typeface="Times New Roman" pitchFamily="18" charset="0"/>
                    </a:rPr>
                    <a:t> ) إذاكان   هذا البيت يساوي 0 </a:t>
                  </a:r>
                  <a:r>
                    <a:rPr lang="fr-FR" b="1">
                      <a:solidFill>
                        <a:srgbClr val="B8004A"/>
                      </a:solidFill>
                      <a:cs typeface="Times New Roman" pitchFamily="18" charset="0"/>
                    </a:rPr>
                    <a:t>Pull-Up</a:t>
                  </a:r>
                  <a:r>
                    <a:rPr lang="ar-DZ" b="1">
                      <a:solidFill>
                        <a:srgbClr val="B8004A"/>
                      </a:solidFill>
                      <a:cs typeface="Times New Roman" pitchFamily="18" charset="0"/>
                    </a:rPr>
                    <a:t> ( إضافة مقاومات </a:t>
                  </a:r>
                  <a:r>
                    <a:rPr lang="fr-FR" b="1">
                      <a:solidFill>
                        <a:srgbClr val="B8004A"/>
                      </a:solidFill>
                      <a:cs typeface="Times New Roman" pitchFamily="18" charset="0"/>
                    </a:rPr>
                    <a:t>B </a:t>
                  </a:r>
                  <a:r>
                    <a:rPr lang="fr-FR" b="1">
                      <a:solidFill>
                        <a:srgbClr val="B8004A"/>
                      </a:solidFill>
                    </a:rPr>
                    <a:t> </a:t>
                  </a:r>
                  <a:r>
                    <a:rPr lang="ar-DZ" sz="1400" b="1">
                      <a:solidFill>
                        <a:srgbClr val="B8004A"/>
                      </a:solidFill>
                      <a:cs typeface="Times New Roman" pitchFamily="18" charset="0"/>
                    </a:rPr>
                    <a:t>تعليق المرفأ</a:t>
                  </a:r>
                  <a:endParaRPr lang="fr-FR" sz="1400" b="1">
                    <a:solidFill>
                      <a:srgbClr val="B8004A"/>
                    </a:solidFill>
                    <a:cs typeface="Times New Roman" pitchFamily="18" charset="0"/>
                  </a:endParaRPr>
                </a:p>
              </p:txBody>
            </p:sp>
            <p:sp>
              <p:nvSpPr>
                <p:cNvPr id="11270" name="Line 6"/>
                <p:cNvSpPr>
                  <a:spLocks noChangeShapeType="1"/>
                </p:cNvSpPr>
                <p:nvPr/>
              </p:nvSpPr>
              <p:spPr bwMode="auto">
                <a:xfrm>
                  <a:off x="3229" y="1210"/>
                  <a:ext cx="299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fr-FR"/>
                </a:p>
              </p:txBody>
            </p:sp>
          </p:grpSp>
          <p:sp>
            <p:nvSpPr>
              <p:cNvPr id="11733" name="Line 469"/>
              <p:cNvSpPr>
                <a:spLocks noChangeShapeType="1"/>
              </p:cNvSpPr>
              <p:nvPr/>
            </p:nvSpPr>
            <p:spPr bwMode="auto">
              <a:xfrm>
                <a:off x="229" y="1179"/>
                <a:ext cx="0" cy="211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2" name="Line 478"/>
              <p:cNvSpPr>
                <a:spLocks noChangeShapeType="1"/>
              </p:cNvSpPr>
              <p:nvPr/>
            </p:nvSpPr>
            <p:spPr bwMode="auto">
              <a:xfrm>
                <a:off x="857" y="1189"/>
                <a:ext cx="0" cy="211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0" name="Line 496"/>
              <p:cNvSpPr>
                <a:spLocks noChangeShapeType="1"/>
              </p:cNvSpPr>
              <p:nvPr/>
            </p:nvSpPr>
            <p:spPr bwMode="auto">
              <a:xfrm>
                <a:off x="1689" y="1187"/>
                <a:ext cx="0" cy="211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9" name="Line 505"/>
              <p:cNvSpPr>
                <a:spLocks noChangeShapeType="1"/>
              </p:cNvSpPr>
              <p:nvPr/>
            </p:nvSpPr>
            <p:spPr bwMode="auto">
              <a:xfrm>
                <a:off x="4233" y="1181"/>
                <a:ext cx="0" cy="211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8" name="Line 514"/>
              <p:cNvSpPr>
                <a:spLocks noChangeShapeType="1"/>
              </p:cNvSpPr>
              <p:nvPr/>
            </p:nvSpPr>
            <p:spPr bwMode="auto">
              <a:xfrm>
                <a:off x="5481" y="1181"/>
                <a:ext cx="0" cy="211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796" name="Line 532"/>
            <p:cNvSpPr>
              <a:spLocks noChangeShapeType="1"/>
            </p:cNvSpPr>
            <p:nvPr/>
          </p:nvSpPr>
          <p:spPr bwMode="auto">
            <a:xfrm>
              <a:off x="5052" y="1182"/>
              <a:ext cx="0" cy="210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541"/>
          <p:cNvGrpSpPr>
            <a:grpSpLocks/>
          </p:cNvGrpSpPr>
          <p:nvPr/>
        </p:nvGrpSpPr>
        <p:grpSpPr bwMode="auto">
          <a:xfrm>
            <a:off x="363538" y="2532078"/>
            <a:ext cx="8340725" cy="596900"/>
            <a:chOff x="229" y="1392"/>
            <a:chExt cx="5254" cy="376"/>
          </a:xfrm>
        </p:grpSpPr>
        <p:grpSp>
          <p:nvGrpSpPr>
            <p:cNvPr id="8" name="Group 526"/>
            <p:cNvGrpSpPr>
              <a:grpSpLocks/>
            </p:cNvGrpSpPr>
            <p:nvPr/>
          </p:nvGrpSpPr>
          <p:grpSpPr bwMode="auto">
            <a:xfrm>
              <a:off x="229" y="1395"/>
              <a:ext cx="5254" cy="373"/>
              <a:chOff x="229" y="1395"/>
              <a:chExt cx="5254" cy="373"/>
            </a:xfrm>
          </p:grpSpPr>
          <p:sp>
            <p:nvSpPr>
              <p:cNvPr id="11418" name="Rectangle 154"/>
              <p:cNvSpPr>
                <a:spLocks noChangeArrowheads="1"/>
              </p:cNvSpPr>
              <p:nvPr/>
            </p:nvSpPr>
            <p:spPr bwMode="auto">
              <a:xfrm>
                <a:off x="5042" y="1397"/>
                <a:ext cx="44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0x06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17" name="Rectangle 153"/>
              <p:cNvSpPr>
                <a:spLocks noChangeArrowheads="1"/>
              </p:cNvSpPr>
              <p:nvPr/>
            </p:nvSpPr>
            <p:spPr bwMode="auto">
              <a:xfrm>
                <a:off x="4235" y="1397"/>
                <a:ext cx="807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INTEDG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16" name="Rectangle 152"/>
              <p:cNvSpPr>
                <a:spLocks noChangeArrowheads="1"/>
              </p:cNvSpPr>
              <p:nvPr/>
            </p:nvSpPr>
            <p:spPr bwMode="auto">
              <a:xfrm>
                <a:off x="1690" y="1397"/>
                <a:ext cx="2545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RB0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اختيار الجبهة النشطة للانقطاع علي </a:t>
                </a:r>
                <a:endParaRPr lang="fr-FR" sz="1400" b="1">
                  <a:solidFill>
                    <a:srgbClr val="B8004A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1415" name="Rectangle 151"/>
              <p:cNvSpPr>
                <a:spLocks noChangeArrowheads="1"/>
              </p:cNvSpPr>
              <p:nvPr/>
            </p:nvSpPr>
            <p:spPr bwMode="auto">
              <a:xfrm>
                <a:off x="1000" y="1397"/>
                <a:ext cx="690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INTEDG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14" name="Rectangle 150"/>
              <p:cNvSpPr>
                <a:spLocks noChangeArrowheads="1"/>
              </p:cNvSpPr>
              <p:nvPr/>
            </p:nvSpPr>
            <p:spPr bwMode="auto">
              <a:xfrm>
                <a:off x="229" y="1397"/>
                <a:ext cx="77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6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31" name="Line 267"/>
              <p:cNvSpPr>
                <a:spLocks noChangeShapeType="1"/>
              </p:cNvSpPr>
              <p:nvPr/>
            </p:nvSpPr>
            <p:spPr bwMode="auto">
              <a:xfrm>
                <a:off x="229" y="1763"/>
                <a:ext cx="5254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34" name="Line 470"/>
              <p:cNvSpPr>
                <a:spLocks noChangeShapeType="1"/>
              </p:cNvSpPr>
              <p:nvPr/>
            </p:nvSpPr>
            <p:spPr bwMode="auto">
              <a:xfrm>
                <a:off x="232" y="1399"/>
                <a:ext cx="0" cy="365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3" name="Line 479"/>
              <p:cNvSpPr>
                <a:spLocks noChangeShapeType="1"/>
              </p:cNvSpPr>
              <p:nvPr/>
            </p:nvSpPr>
            <p:spPr bwMode="auto">
              <a:xfrm>
                <a:off x="854" y="1403"/>
                <a:ext cx="0" cy="365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1" name="Line 497"/>
              <p:cNvSpPr>
                <a:spLocks noChangeShapeType="1"/>
              </p:cNvSpPr>
              <p:nvPr/>
            </p:nvSpPr>
            <p:spPr bwMode="auto">
              <a:xfrm>
                <a:off x="1686" y="1401"/>
                <a:ext cx="0" cy="365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0" name="Line 506"/>
              <p:cNvSpPr>
                <a:spLocks noChangeShapeType="1"/>
              </p:cNvSpPr>
              <p:nvPr/>
            </p:nvSpPr>
            <p:spPr bwMode="auto">
              <a:xfrm>
                <a:off x="4230" y="1395"/>
                <a:ext cx="0" cy="365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9" name="Line 515"/>
              <p:cNvSpPr>
                <a:spLocks noChangeShapeType="1"/>
              </p:cNvSpPr>
              <p:nvPr/>
            </p:nvSpPr>
            <p:spPr bwMode="auto">
              <a:xfrm>
                <a:off x="5478" y="1395"/>
                <a:ext cx="0" cy="365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797" name="Line 533"/>
            <p:cNvSpPr>
              <a:spLocks noChangeShapeType="1"/>
            </p:cNvSpPr>
            <p:nvPr/>
          </p:nvSpPr>
          <p:spPr bwMode="auto">
            <a:xfrm>
              <a:off x="5052" y="1392"/>
              <a:ext cx="0" cy="36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544"/>
          <p:cNvGrpSpPr>
            <a:grpSpLocks/>
          </p:cNvGrpSpPr>
          <p:nvPr/>
        </p:nvGrpSpPr>
        <p:grpSpPr bwMode="auto">
          <a:xfrm>
            <a:off x="361950" y="3113103"/>
            <a:ext cx="8342313" cy="358775"/>
            <a:chOff x="228" y="1758"/>
            <a:chExt cx="5255" cy="226"/>
          </a:xfrm>
        </p:grpSpPr>
        <p:grpSp>
          <p:nvGrpSpPr>
            <p:cNvPr id="10" name="Group 527"/>
            <p:cNvGrpSpPr>
              <a:grpSpLocks/>
            </p:cNvGrpSpPr>
            <p:nvPr/>
          </p:nvGrpSpPr>
          <p:grpSpPr bwMode="auto">
            <a:xfrm>
              <a:off x="228" y="1763"/>
              <a:ext cx="5255" cy="221"/>
              <a:chOff x="228" y="1763"/>
              <a:chExt cx="5255" cy="221"/>
            </a:xfrm>
          </p:grpSpPr>
          <p:sp>
            <p:nvSpPr>
              <p:cNvPr id="11423" name="Rectangle 159"/>
              <p:cNvSpPr>
                <a:spLocks noChangeArrowheads="1"/>
              </p:cNvSpPr>
              <p:nvPr/>
            </p:nvSpPr>
            <p:spPr bwMode="auto">
              <a:xfrm>
                <a:off x="5042" y="1763"/>
                <a:ext cx="44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0x05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22" name="Rectangle 158"/>
              <p:cNvSpPr>
                <a:spLocks noChangeArrowheads="1"/>
              </p:cNvSpPr>
              <p:nvPr/>
            </p:nvSpPr>
            <p:spPr bwMode="auto">
              <a:xfrm>
                <a:off x="4235" y="1763"/>
                <a:ext cx="807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T0CS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21" name="Rectangle 157"/>
              <p:cNvSpPr>
                <a:spLocks noChangeArrowheads="1"/>
              </p:cNvSpPr>
              <p:nvPr/>
            </p:nvSpPr>
            <p:spPr bwMode="auto">
              <a:xfrm>
                <a:off x="1690" y="1763"/>
                <a:ext cx="2545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TMRO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اختيار التوقيتية للمؤقت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11420" name="Rectangle 156"/>
              <p:cNvSpPr>
                <a:spLocks noChangeArrowheads="1"/>
              </p:cNvSpPr>
              <p:nvPr/>
            </p:nvSpPr>
            <p:spPr bwMode="auto">
              <a:xfrm>
                <a:off x="1000" y="1763"/>
                <a:ext cx="690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T0CS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19" name="Rectangle 155"/>
              <p:cNvSpPr>
                <a:spLocks noChangeArrowheads="1"/>
              </p:cNvSpPr>
              <p:nvPr/>
            </p:nvSpPr>
            <p:spPr bwMode="auto">
              <a:xfrm>
                <a:off x="229" y="1763"/>
                <a:ext cx="77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5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50" name="Line 286"/>
              <p:cNvSpPr>
                <a:spLocks noChangeShapeType="1"/>
              </p:cNvSpPr>
              <p:nvPr/>
            </p:nvSpPr>
            <p:spPr bwMode="auto">
              <a:xfrm>
                <a:off x="229" y="1975"/>
                <a:ext cx="5254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35" name="Line 471"/>
              <p:cNvSpPr>
                <a:spLocks noChangeShapeType="1"/>
              </p:cNvSpPr>
              <p:nvPr/>
            </p:nvSpPr>
            <p:spPr bwMode="auto">
              <a:xfrm>
                <a:off x="228" y="1764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4" name="Line 480"/>
              <p:cNvSpPr>
                <a:spLocks noChangeShapeType="1"/>
              </p:cNvSpPr>
              <p:nvPr/>
            </p:nvSpPr>
            <p:spPr bwMode="auto">
              <a:xfrm>
                <a:off x="856" y="1774"/>
                <a:ext cx="0" cy="21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2" name="Line 498"/>
              <p:cNvSpPr>
                <a:spLocks noChangeShapeType="1"/>
              </p:cNvSpPr>
              <p:nvPr/>
            </p:nvSpPr>
            <p:spPr bwMode="auto">
              <a:xfrm>
                <a:off x="1688" y="1772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1" name="Line 507"/>
              <p:cNvSpPr>
                <a:spLocks noChangeShapeType="1"/>
              </p:cNvSpPr>
              <p:nvPr/>
            </p:nvSpPr>
            <p:spPr bwMode="auto">
              <a:xfrm>
                <a:off x="4232" y="1766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0" name="Line 516"/>
              <p:cNvSpPr>
                <a:spLocks noChangeShapeType="1"/>
              </p:cNvSpPr>
              <p:nvPr/>
            </p:nvSpPr>
            <p:spPr bwMode="auto">
              <a:xfrm>
                <a:off x="5480" y="1766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798" name="Line 534"/>
            <p:cNvSpPr>
              <a:spLocks noChangeShapeType="1"/>
            </p:cNvSpPr>
            <p:nvPr/>
          </p:nvSpPr>
          <p:spPr bwMode="auto">
            <a:xfrm>
              <a:off x="5052" y="1758"/>
              <a:ext cx="0" cy="21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 540"/>
          <p:cNvGrpSpPr>
            <a:grpSpLocks/>
          </p:cNvGrpSpPr>
          <p:nvPr/>
        </p:nvGrpSpPr>
        <p:grpSpPr bwMode="auto">
          <a:xfrm>
            <a:off x="361950" y="3456003"/>
            <a:ext cx="8342313" cy="596900"/>
            <a:chOff x="228" y="1974"/>
            <a:chExt cx="5255" cy="376"/>
          </a:xfrm>
        </p:grpSpPr>
        <p:grpSp>
          <p:nvGrpSpPr>
            <p:cNvPr id="12" name="Group 528"/>
            <p:cNvGrpSpPr>
              <a:grpSpLocks/>
            </p:cNvGrpSpPr>
            <p:nvPr/>
          </p:nvGrpSpPr>
          <p:grpSpPr bwMode="auto">
            <a:xfrm>
              <a:off x="228" y="1974"/>
              <a:ext cx="5255" cy="376"/>
              <a:chOff x="228" y="1974"/>
              <a:chExt cx="5255" cy="376"/>
            </a:xfrm>
          </p:grpSpPr>
          <p:sp>
            <p:nvSpPr>
              <p:cNvPr id="11428" name="Rectangle 164"/>
              <p:cNvSpPr>
                <a:spLocks noChangeArrowheads="1"/>
              </p:cNvSpPr>
              <p:nvPr/>
            </p:nvSpPr>
            <p:spPr bwMode="auto">
              <a:xfrm>
                <a:off x="5042" y="1975"/>
                <a:ext cx="44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0x04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27" name="Rectangle 163"/>
              <p:cNvSpPr>
                <a:spLocks noChangeArrowheads="1"/>
              </p:cNvSpPr>
              <p:nvPr/>
            </p:nvSpPr>
            <p:spPr bwMode="auto">
              <a:xfrm>
                <a:off x="4235" y="1975"/>
                <a:ext cx="807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T0SE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26" name="Rectangle 162"/>
              <p:cNvSpPr>
                <a:spLocks noChangeArrowheads="1"/>
              </p:cNvSpPr>
              <p:nvPr/>
            </p:nvSpPr>
            <p:spPr bwMode="auto">
              <a:xfrm>
                <a:off x="1690" y="1975"/>
                <a:ext cx="2545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TMRO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إختيار الجبهة النشطة للمؤقت </a:t>
                </a:r>
                <a:endParaRPr lang="fr-FR" sz="1400" b="1">
                  <a:solidFill>
                    <a:srgbClr val="B8004A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11425" name="Rectangle 161"/>
              <p:cNvSpPr>
                <a:spLocks noChangeArrowheads="1"/>
              </p:cNvSpPr>
              <p:nvPr/>
            </p:nvSpPr>
            <p:spPr bwMode="auto">
              <a:xfrm>
                <a:off x="1000" y="1975"/>
                <a:ext cx="690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T0SE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24" name="Rectangle 160"/>
              <p:cNvSpPr>
                <a:spLocks noChangeArrowheads="1"/>
              </p:cNvSpPr>
              <p:nvPr/>
            </p:nvSpPr>
            <p:spPr bwMode="auto">
              <a:xfrm>
                <a:off x="229" y="1975"/>
                <a:ext cx="77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4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72" name="Line 308"/>
              <p:cNvSpPr>
                <a:spLocks noChangeShapeType="1"/>
              </p:cNvSpPr>
              <p:nvPr/>
            </p:nvSpPr>
            <p:spPr bwMode="auto">
              <a:xfrm>
                <a:off x="229" y="2341"/>
                <a:ext cx="5254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36" name="Line 472"/>
              <p:cNvSpPr>
                <a:spLocks noChangeShapeType="1"/>
              </p:cNvSpPr>
              <p:nvPr/>
            </p:nvSpPr>
            <p:spPr bwMode="auto">
              <a:xfrm>
                <a:off x="228" y="1974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5" name="Line 481"/>
              <p:cNvSpPr>
                <a:spLocks noChangeShapeType="1"/>
              </p:cNvSpPr>
              <p:nvPr/>
            </p:nvSpPr>
            <p:spPr bwMode="auto">
              <a:xfrm>
                <a:off x="856" y="1984"/>
                <a:ext cx="0" cy="366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3" name="Line 499"/>
              <p:cNvSpPr>
                <a:spLocks noChangeShapeType="1"/>
              </p:cNvSpPr>
              <p:nvPr/>
            </p:nvSpPr>
            <p:spPr bwMode="auto">
              <a:xfrm>
                <a:off x="1688" y="1982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2" name="Line 508"/>
              <p:cNvSpPr>
                <a:spLocks noChangeShapeType="1"/>
              </p:cNvSpPr>
              <p:nvPr/>
            </p:nvSpPr>
            <p:spPr bwMode="auto">
              <a:xfrm>
                <a:off x="4232" y="1976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1" name="Line 517"/>
              <p:cNvSpPr>
                <a:spLocks noChangeShapeType="1"/>
              </p:cNvSpPr>
              <p:nvPr/>
            </p:nvSpPr>
            <p:spPr bwMode="auto">
              <a:xfrm>
                <a:off x="5480" y="1976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799" name="Line 535"/>
            <p:cNvSpPr>
              <a:spLocks noChangeShapeType="1"/>
            </p:cNvSpPr>
            <p:nvPr/>
          </p:nvSpPr>
          <p:spPr bwMode="auto">
            <a:xfrm>
              <a:off x="5052" y="1974"/>
              <a:ext cx="0" cy="36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3" name="Group 539"/>
          <p:cNvGrpSpPr>
            <a:grpSpLocks/>
          </p:cNvGrpSpPr>
          <p:nvPr/>
        </p:nvGrpSpPr>
        <p:grpSpPr bwMode="auto">
          <a:xfrm>
            <a:off x="361950" y="4037028"/>
            <a:ext cx="8342313" cy="596900"/>
            <a:chOff x="228" y="2340"/>
            <a:chExt cx="5255" cy="376"/>
          </a:xfrm>
        </p:grpSpPr>
        <p:grpSp>
          <p:nvGrpSpPr>
            <p:cNvPr id="14" name="Group 529"/>
            <p:cNvGrpSpPr>
              <a:grpSpLocks/>
            </p:cNvGrpSpPr>
            <p:nvPr/>
          </p:nvGrpSpPr>
          <p:grpSpPr bwMode="auto">
            <a:xfrm>
              <a:off x="228" y="2340"/>
              <a:ext cx="5255" cy="376"/>
              <a:chOff x="228" y="2340"/>
              <a:chExt cx="5255" cy="376"/>
            </a:xfrm>
          </p:grpSpPr>
          <p:sp>
            <p:nvSpPr>
              <p:cNvPr id="11433" name="Rectangle 169"/>
              <p:cNvSpPr>
                <a:spLocks noChangeArrowheads="1"/>
              </p:cNvSpPr>
              <p:nvPr/>
            </p:nvSpPr>
            <p:spPr bwMode="auto">
              <a:xfrm>
                <a:off x="5042" y="2341"/>
                <a:ext cx="44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0x03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32" name="Rectangle 168"/>
              <p:cNvSpPr>
                <a:spLocks noChangeArrowheads="1"/>
              </p:cNvSpPr>
              <p:nvPr/>
            </p:nvSpPr>
            <p:spPr bwMode="auto">
              <a:xfrm>
                <a:off x="4235" y="2341"/>
                <a:ext cx="807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PSA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31" name="Rectangle 167"/>
              <p:cNvSpPr>
                <a:spLocks noChangeArrowheads="1"/>
              </p:cNvSpPr>
              <p:nvPr/>
            </p:nvSpPr>
            <p:spPr bwMode="auto">
              <a:xfrm>
                <a:off x="1690" y="2341"/>
                <a:ext cx="2545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r" fontAlgn="b"/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تعيين القاسم :</a:t>
                </a:r>
                <a:endParaRPr lang="fr-FR" sz="1400" b="1">
                  <a:solidFill>
                    <a:srgbClr val="B8004A"/>
                  </a:solidFill>
                  <a:cs typeface="Times New Roman" pitchFamily="18" charset="0"/>
                </a:endParaRPr>
              </a:p>
              <a:p>
                <a:pPr algn="ct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Watchdog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: 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1 ,     TMRO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 : 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0</a:t>
                </a:r>
              </a:p>
            </p:txBody>
          </p:sp>
          <p:sp>
            <p:nvSpPr>
              <p:cNvPr id="11430" name="Rectangle 166"/>
              <p:cNvSpPr>
                <a:spLocks noChangeArrowheads="1"/>
              </p:cNvSpPr>
              <p:nvPr/>
            </p:nvSpPr>
            <p:spPr bwMode="auto">
              <a:xfrm>
                <a:off x="1000" y="2341"/>
                <a:ext cx="690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PSA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29" name="Rectangle 165"/>
              <p:cNvSpPr>
                <a:spLocks noChangeArrowheads="1"/>
              </p:cNvSpPr>
              <p:nvPr/>
            </p:nvSpPr>
            <p:spPr bwMode="auto">
              <a:xfrm>
                <a:off x="229" y="2341"/>
                <a:ext cx="771" cy="36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3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94" name="Line 330"/>
              <p:cNvSpPr>
                <a:spLocks noChangeShapeType="1"/>
              </p:cNvSpPr>
              <p:nvPr/>
            </p:nvSpPr>
            <p:spPr bwMode="auto">
              <a:xfrm>
                <a:off x="229" y="2707"/>
                <a:ext cx="1461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83" name="Line 419"/>
              <p:cNvSpPr>
                <a:spLocks noChangeShapeType="1"/>
              </p:cNvSpPr>
              <p:nvPr/>
            </p:nvSpPr>
            <p:spPr bwMode="auto">
              <a:xfrm>
                <a:off x="1690" y="2707"/>
                <a:ext cx="2545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84" name="Line 420"/>
              <p:cNvSpPr>
                <a:spLocks noChangeShapeType="1"/>
              </p:cNvSpPr>
              <p:nvPr/>
            </p:nvSpPr>
            <p:spPr bwMode="auto">
              <a:xfrm>
                <a:off x="4235" y="2707"/>
                <a:ext cx="1248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37" name="Line 473"/>
              <p:cNvSpPr>
                <a:spLocks noChangeShapeType="1"/>
              </p:cNvSpPr>
              <p:nvPr/>
            </p:nvSpPr>
            <p:spPr bwMode="auto">
              <a:xfrm>
                <a:off x="228" y="2340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6" name="Line 482"/>
              <p:cNvSpPr>
                <a:spLocks noChangeShapeType="1"/>
              </p:cNvSpPr>
              <p:nvPr/>
            </p:nvSpPr>
            <p:spPr bwMode="auto">
              <a:xfrm>
                <a:off x="856" y="2350"/>
                <a:ext cx="0" cy="366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4" name="Line 500"/>
              <p:cNvSpPr>
                <a:spLocks noChangeShapeType="1"/>
              </p:cNvSpPr>
              <p:nvPr/>
            </p:nvSpPr>
            <p:spPr bwMode="auto">
              <a:xfrm>
                <a:off x="1688" y="2348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3" name="Line 509"/>
              <p:cNvSpPr>
                <a:spLocks noChangeShapeType="1"/>
              </p:cNvSpPr>
              <p:nvPr/>
            </p:nvSpPr>
            <p:spPr bwMode="auto">
              <a:xfrm>
                <a:off x="4232" y="2342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2" name="Line 518"/>
              <p:cNvSpPr>
                <a:spLocks noChangeShapeType="1"/>
              </p:cNvSpPr>
              <p:nvPr/>
            </p:nvSpPr>
            <p:spPr bwMode="auto">
              <a:xfrm>
                <a:off x="5480" y="2342"/>
                <a:ext cx="0" cy="36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800" name="Line 536"/>
            <p:cNvSpPr>
              <a:spLocks noChangeShapeType="1"/>
            </p:cNvSpPr>
            <p:nvPr/>
          </p:nvSpPr>
          <p:spPr bwMode="auto">
            <a:xfrm>
              <a:off x="5052" y="2340"/>
              <a:ext cx="0" cy="36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5" name="Group 538"/>
          <p:cNvGrpSpPr>
            <a:grpSpLocks/>
          </p:cNvGrpSpPr>
          <p:nvPr/>
        </p:nvGrpSpPr>
        <p:grpSpPr bwMode="auto">
          <a:xfrm>
            <a:off x="361950" y="4618053"/>
            <a:ext cx="8342313" cy="1025525"/>
            <a:chOff x="228" y="2706"/>
            <a:chExt cx="5255" cy="646"/>
          </a:xfrm>
        </p:grpSpPr>
        <p:grpSp>
          <p:nvGrpSpPr>
            <p:cNvPr id="16" name="Group 530"/>
            <p:cNvGrpSpPr>
              <a:grpSpLocks/>
            </p:cNvGrpSpPr>
            <p:nvPr/>
          </p:nvGrpSpPr>
          <p:grpSpPr bwMode="auto">
            <a:xfrm>
              <a:off x="228" y="2706"/>
              <a:ext cx="5255" cy="646"/>
              <a:chOff x="228" y="2706"/>
              <a:chExt cx="5255" cy="646"/>
            </a:xfrm>
          </p:grpSpPr>
          <p:sp>
            <p:nvSpPr>
              <p:cNvPr id="11448" name="Rectangle 184"/>
              <p:cNvSpPr>
                <a:spLocks noChangeArrowheads="1"/>
              </p:cNvSpPr>
              <p:nvPr/>
            </p:nvSpPr>
            <p:spPr bwMode="auto">
              <a:xfrm>
                <a:off x="5042" y="3131"/>
                <a:ext cx="44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0x00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47" name="Rectangle 183"/>
              <p:cNvSpPr>
                <a:spLocks noChangeArrowheads="1"/>
              </p:cNvSpPr>
              <p:nvPr/>
            </p:nvSpPr>
            <p:spPr bwMode="auto">
              <a:xfrm>
                <a:off x="4235" y="3131"/>
                <a:ext cx="807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PS0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45" name="Rectangle 181"/>
              <p:cNvSpPr>
                <a:spLocks noChangeArrowheads="1"/>
              </p:cNvSpPr>
              <p:nvPr/>
            </p:nvSpPr>
            <p:spPr bwMode="auto">
              <a:xfrm>
                <a:off x="1000" y="3131"/>
                <a:ext cx="690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PS0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44" name="Rectangle 180"/>
              <p:cNvSpPr>
                <a:spLocks noChangeArrowheads="1"/>
              </p:cNvSpPr>
              <p:nvPr/>
            </p:nvSpPr>
            <p:spPr bwMode="auto">
              <a:xfrm>
                <a:off x="229" y="3131"/>
                <a:ext cx="77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0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43" name="Rectangle 179"/>
              <p:cNvSpPr>
                <a:spLocks noChangeArrowheads="1"/>
              </p:cNvSpPr>
              <p:nvPr/>
            </p:nvSpPr>
            <p:spPr bwMode="auto">
              <a:xfrm>
                <a:off x="5042" y="2919"/>
                <a:ext cx="44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0x01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42" name="Rectangle 178"/>
              <p:cNvSpPr>
                <a:spLocks noChangeArrowheads="1"/>
              </p:cNvSpPr>
              <p:nvPr/>
            </p:nvSpPr>
            <p:spPr bwMode="auto">
              <a:xfrm>
                <a:off x="4235" y="2919"/>
                <a:ext cx="807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PS1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40" name="Rectangle 176"/>
              <p:cNvSpPr>
                <a:spLocks noChangeArrowheads="1"/>
              </p:cNvSpPr>
              <p:nvPr/>
            </p:nvSpPr>
            <p:spPr bwMode="auto">
              <a:xfrm>
                <a:off x="1000" y="2919"/>
                <a:ext cx="690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PS1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39" name="Rectangle 175"/>
              <p:cNvSpPr>
                <a:spLocks noChangeArrowheads="1"/>
              </p:cNvSpPr>
              <p:nvPr/>
            </p:nvSpPr>
            <p:spPr bwMode="auto">
              <a:xfrm>
                <a:off x="229" y="2919"/>
                <a:ext cx="77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1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38" name="Rectangle 174"/>
              <p:cNvSpPr>
                <a:spLocks noChangeArrowheads="1"/>
              </p:cNvSpPr>
              <p:nvPr/>
            </p:nvSpPr>
            <p:spPr bwMode="auto">
              <a:xfrm>
                <a:off x="5042" y="2707"/>
                <a:ext cx="44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ctr"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0x02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37" name="Rectangle 173"/>
              <p:cNvSpPr>
                <a:spLocks noChangeArrowheads="1"/>
              </p:cNvSpPr>
              <p:nvPr/>
            </p:nvSpPr>
            <p:spPr bwMode="auto">
              <a:xfrm>
                <a:off x="4235" y="2707"/>
                <a:ext cx="807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0000FF"/>
                    </a:solidFill>
                    <a:cs typeface="Times New Roman" pitchFamily="18" charset="0"/>
                  </a:rPr>
                  <a:t>PS2</a:t>
                </a:r>
                <a:endParaRPr lang="fr-FR" sz="16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11436" name="Rectangle 172"/>
              <p:cNvSpPr>
                <a:spLocks noChangeArrowheads="1"/>
              </p:cNvSpPr>
              <p:nvPr/>
            </p:nvSpPr>
            <p:spPr bwMode="auto">
              <a:xfrm>
                <a:off x="1690" y="2707"/>
                <a:ext cx="2545" cy="636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algn="r" fontAlgn="b"/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N = PS &lt; 2,0 &gt;</a:t>
                </a:r>
                <a:b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</a:b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    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القاسم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= 2</a:t>
                </a:r>
                <a:r>
                  <a:rPr lang="fr-FR" sz="1400" b="1" baseline="30000">
                    <a:solidFill>
                      <a:srgbClr val="B8004A"/>
                    </a:solidFill>
                    <a:cs typeface="Times New Roman" pitchFamily="18" charset="0"/>
                  </a:rPr>
                  <a:t>N+1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 :        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TMRO  </a:t>
                </a:r>
                <a:r>
                  <a:rPr lang="fr-FR" sz="1400" b="1" baseline="30000">
                    <a:solidFill>
                      <a:srgbClr val="B8004A"/>
                    </a:solidFill>
                    <a:cs typeface="Times New Roman" pitchFamily="18" charset="0"/>
                  </a:rPr>
                  <a:t/>
                </a:r>
                <a:br>
                  <a:rPr lang="fr-FR" sz="1400" b="1" baseline="30000">
                    <a:solidFill>
                      <a:srgbClr val="B8004A"/>
                    </a:solidFill>
                    <a:cs typeface="Times New Roman" pitchFamily="18" charset="0"/>
                  </a:rPr>
                </a:b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   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القاسم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= 2</a:t>
                </a:r>
                <a:r>
                  <a:rPr lang="fr-FR" sz="1400" b="1" baseline="30000">
                    <a:solidFill>
                      <a:srgbClr val="B8004A"/>
                    </a:solidFill>
                    <a:cs typeface="Times New Roman" pitchFamily="18" charset="0"/>
                  </a:rPr>
                  <a:t>N      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   </a:t>
                </a:r>
                <a:r>
                  <a:rPr lang="ar-DZ" sz="1400" b="1">
                    <a:solidFill>
                      <a:srgbClr val="B8004A"/>
                    </a:solidFill>
                    <a:cs typeface="Times New Roman" pitchFamily="18" charset="0"/>
                  </a:rPr>
                  <a:t> :</a:t>
                </a:r>
                <a:r>
                  <a:rPr lang="fr-FR" sz="1400" b="1">
                    <a:solidFill>
                      <a:srgbClr val="B8004A"/>
                    </a:solidFill>
                    <a:cs typeface="Times New Roman" pitchFamily="18" charset="0"/>
                  </a:rPr>
                  <a:t>Watchdog</a:t>
                </a:r>
              </a:p>
            </p:txBody>
          </p:sp>
          <p:sp>
            <p:nvSpPr>
              <p:cNvPr id="11435" name="Rectangle 171"/>
              <p:cNvSpPr>
                <a:spLocks noChangeArrowheads="1"/>
              </p:cNvSpPr>
              <p:nvPr/>
            </p:nvSpPr>
            <p:spPr bwMode="auto">
              <a:xfrm>
                <a:off x="1000" y="2707"/>
                <a:ext cx="690" cy="212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PS2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434" name="Rectangle 170"/>
              <p:cNvSpPr>
                <a:spLocks noChangeArrowheads="1"/>
              </p:cNvSpPr>
              <p:nvPr/>
            </p:nvSpPr>
            <p:spPr bwMode="auto">
              <a:xfrm>
                <a:off x="229" y="2707"/>
                <a:ext cx="771" cy="212"/>
              </a:xfrm>
              <a:prstGeom prst="rect">
                <a:avLst/>
              </a:prstGeom>
              <a:noFill/>
              <a:ln w="19050">
                <a:solidFill>
                  <a:srgbClr val="996600"/>
                </a:solidFill>
                <a:miter lim="800000"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pPr fontAlgn="b"/>
                <a:r>
                  <a:rPr lang="fr-FR" sz="1600" b="1">
                    <a:solidFill>
                      <a:srgbClr val="B8004A"/>
                    </a:solidFill>
                    <a:cs typeface="Times New Roman" pitchFamily="18" charset="0"/>
                  </a:rPr>
                  <a:t>Bit 2</a:t>
                </a:r>
                <a:endParaRPr lang="fr-FR" sz="1600" b="1">
                  <a:solidFill>
                    <a:srgbClr val="B8004A"/>
                  </a:solidFill>
                </a:endParaRPr>
              </a:p>
            </p:txBody>
          </p:sp>
          <p:sp>
            <p:nvSpPr>
              <p:cNvPr id="11500" name="Line 236"/>
              <p:cNvSpPr>
                <a:spLocks noChangeShapeType="1"/>
              </p:cNvSpPr>
              <p:nvPr/>
            </p:nvSpPr>
            <p:spPr bwMode="auto">
              <a:xfrm>
                <a:off x="229" y="3343"/>
                <a:ext cx="5254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16" name="Line 352"/>
              <p:cNvSpPr>
                <a:spLocks noChangeShapeType="1"/>
              </p:cNvSpPr>
              <p:nvPr/>
            </p:nvSpPr>
            <p:spPr bwMode="auto">
              <a:xfrm>
                <a:off x="229" y="2919"/>
                <a:ext cx="1461" cy="0"/>
              </a:xfrm>
              <a:prstGeom prst="line">
                <a:avLst/>
              </a:prstGeom>
              <a:noFill/>
              <a:ln w="19050" cap="rnd">
                <a:noFill/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32" name="Line 368"/>
              <p:cNvSpPr>
                <a:spLocks noChangeShapeType="1"/>
              </p:cNvSpPr>
              <p:nvPr/>
            </p:nvSpPr>
            <p:spPr bwMode="auto">
              <a:xfrm>
                <a:off x="4235" y="2919"/>
                <a:ext cx="1248" cy="0"/>
              </a:xfrm>
              <a:prstGeom prst="line">
                <a:avLst/>
              </a:prstGeom>
              <a:noFill/>
              <a:ln w="19050" cap="rnd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40" name="Line 376"/>
              <p:cNvSpPr>
                <a:spLocks noChangeShapeType="1"/>
              </p:cNvSpPr>
              <p:nvPr/>
            </p:nvSpPr>
            <p:spPr bwMode="auto">
              <a:xfrm>
                <a:off x="229" y="3131"/>
                <a:ext cx="1461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648" name="Line 384"/>
              <p:cNvSpPr>
                <a:spLocks noChangeShapeType="1"/>
              </p:cNvSpPr>
              <p:nvPr/>
            </p:nvSpPr>
            <p:spPr bwMode="auto">
              <a:xfrm>
                <a:off x="4235" y="3131"/>
                <a:ext cx="1248" cy="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 lIns="90000" tIns="46800" rIns="90000" bIns="46800"/>
              <a:lstStyle/>
              <a:p>
                <a:endParaRPr lang="fr-FR"/>
              </a:p>
            </p:txBody>
          </p:sp>
          <p:sp>
            <p:nvSpPr>
              <p:cNvPr id="11738" name="Line 474"/>
              <p:cNvSpPr>
                <a:spLocks noChangeShapeType="1"/>
              </p:cNvSpPr>
              <p:nvPr/>
            </p:nvSpPr>
            <p:spPr bwMode="auto">
              <a:xfrm>
                <a:off x="228" y="2706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39" name="Line 475"/>
              <p:cNvSpPr>
                <a:spLocks noChangeShapeType="1"/>
              </p:cNvSpPr>
              <p:nvPr/>
            </p:nvSpPr>
            <p:spPr bwMode="auto">
              <a:xfrm>
                <a:off x="228" y="2916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0" name="Line 476"/>
              <p:cNvSpPr>
                <a:spLocks noChangeShapeType="1"/>
              </p:cNvSpPr>
              <p:nvPr/>
            </p:nvSpPr>
            <p:spPr bwMode="auto">
              <a:xfrm>
                <a:off x="228" y="3126"/>
                <a:ext cx="0" cy="21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7" name="Line 483"/>
              <p:cNvSpPr>
                <a:spLocks noChangeShapeType="1"/>
              </p:cNvSpPr>
              <p:nvPr/>
            </p:nvSpPr>
            <p:spPr bwMode="auto">
              <a:xfrm>
                <a:off x="856" y="2716"/>
                <a:ext cx="0" cy="21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8" name="Line 484"/>
              <p:cNvSpPr>
                <a:spLocks noChangeShapeType="1"/>
              </p:cNvSpPr>
              <p:nvPr/>
            </p:nvSpPr>
            <p:spPr bwMode="auto">
              <a:xfrm>
                <a:off x="856" y="2926"/>
                <a:ext cx="0" cy="21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49" name="Line 485"/>
              <p:cNvSpPr>
                <a:spLocks noChangeShapeType="1"/>
              </p:cNvSpPr>
              <p:nvPr/>
            </p:nvSpPr>
            <p:spPr bwMode="auto">
              <a:xfrm>
                <a:off x="856" y="3136"/>
                <a:ext cx="0" cy="216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5" name="Line 501"/>
              <p:cNvSpPr>
                <a:spLocks noChangeShapeType="1"/>
              </p:cNvSpPr>
              <p:nvPr/>
            </p:nvSpPr>
            <p:spPr bwMode="auto">
              <a:xfrm>
                <a:off x="1688" y="2714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6" name="Line 502"/>
              <p:cNvSpPr>
                <a:spLocks noChangeShapeType="1"/>
              </p:cNvSpPr>
              <p:nvPr/>
            </p:nvSpPr>
            <p:spPr bwMode="auto">
              <a:xfrm>
                <a:off x="1688" y="2924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67" name="Line 503"/>
              <p:cNvSpPr>
                <a:spLocks noChangeShapeType="1"/>
              </p:cNvSpPr>
              <p:nvPr/>
            </p:nvSpPr>
            <p:spPr bwMode="auto">
              <a:xfrm>
                <a:off x="1688" y="3134"/>
                <a:ext cx="0" cy="21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4" name="Line 510"/>
              <p:cNvSpPr>
                <a:spLocks noChangeShapeType="1"/>
              </p:cNvSpPr>
              <p:nvPr/>
            </p:nvSpPr>
            <p:spPr bwMode="auto">
              <a:xfrm>
                <a:off x="4232" y="2708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5" name="Line 511"/>
              <p:cNvSpPr>
                <a:spLocks noChangeShapeType="1"/>
              </p:cNvSpPr>
              <p:nvPr/>
            </p:nvSpPr>
            <p:spPr bwMode="auto">
              <a:xfrm>
                <a:off x="4232" y="2918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76" name="Line 512"/>
              <p:cNvSpPr>
                <a:spLocks noChangeShapeType="1"/>
              </p:cNvSpPr>
              <p:nvPr/>
            </p:nvSpPr>
            <p:spPr bwMode="auto">
              <a:xfrm>
                <a:off x="4232" y="3128"/>
                <a:ext cx="0" cy="21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3" name="Line 519"/>
              <p:cNvSpPr>
                <a:spLocks noChangeShapeType="1"/>
              </p:cNvSpPr>
              <p:nvPr/>
            </p:nvSpPr>
            <p:spPr bwMode="auto">
              <a:xfrm>
                <a:off x="5480" y="2708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4" name="Line 520"/>
              <p:cNvSpPr>
                <a:spLocks noChangeShapeType="1"/>
              </p:cNvSpPr>
              <p:nvPr/>
            </p:nvSpPr>
            <p:spPr bwMode="auto">
              <a:xfrm>
                <a:off x="5480" y="2918"/>
                <a:ext cx="0" cy="210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1785" name="Line 521"/>
              <p:cNvSpPr>
                <a:spLocks noChangeShapeType="1"/>
              </p:cNvSpPr>
              <p:nvPr/>
            </p:nvSpPr>
            <p:spPr bwMode="auto">
              <a:xfrm>
                <a:off x="5480" y="3128"/>
                <a:ext cx="0" cy="216"/>
              </a:xfrm>
              <a:prstGeom prst="line">
                <a:avLst/>
              </a:prstGeom>
              <a:noFill/>
              <a:ln w="19050">
                <a:solidFill>
                  <a:srgbClr val="9966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</p:grpSp>
        <p:sp>
          <p:nvSpPr>
            <p:cNvPr id="11801" name="Line 537"/>
            <p:cNvSpPr>
              <a:spLocks noChangeShapeType="1"/>
            </p:cNvSpPr>
            <p:nvPr/>
          </p:nvSpPr>
          <p:spPr bwMode="auto">
            <a:xfrm>
              <a:off x="5052" y="2706"/>
              <a:ext cx="0" cy="636"/>
            </a:xfrm>
            <a:prstGeom prst="lin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9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211763" y="1"/>
            <a:ext cx="3524250" cy="47667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rtl="0"/>
            <a:r>
              <a:rPr lang="fr-FR" sz="2000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INTCON </a:t>
            </a:r>
            <a:r>
              <a:rPr lang="ar-DZ" sz="2000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- سجل الإعدادات الداخلية </a:t>
            </a:r>
            <a:endParaRPr lang="fr-FR" sz="2000" dirty="0">
              <a:solidFill>
                <a:srgbClr val="D10D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01392" y="4883203"/>
            <a:ext cx="8389937" cy="4016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rtl="0"/>
            <a:r>
              <a:rPr lang="fr-FR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</a:t>
            </a:r>
            <a:r>
              <a:rPr lang="ar-DZ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 سجل العمل </a:t>
            </a:r>
            <a:r>
              <a:rPr lang="fr-FR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PORT E/S</a:t>
            </a:r>
            <a:r>
              <a:rPr lang="ar-DZ" sz="2000" b="1" dirty="0">
                <a:solidFill>
                  <a:srgbClr val="D10D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السجلات الخاصة : المنافذ ( المرافئ)  </a:t>
            </a:r>
            <a:endParaRPr lang="fr-FR" sz="2000" b="1" dirty="0">
              <a:solidFill>
                <a:srgbClr val="D10D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cs typeface="Arial" charset="0"/>
            </a:endParaRP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1314641" y="581243"/>
            <a:ext cx="6800850" cy="4026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b"/>
          <a:lstStyle/>
          <a:p>
            <a:pPr marL="342900" indent="-342900" algn="l" rtl="0" fontAlgn="b"/>
            <a:r>
              <a:rPr lang="fr-FR" sz="1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INTCON</a:t>
            </a:r>
            <a:r>
              <a:rPr lang="fr-FR" sz="1400" b="1" dirty="0">
                <a:solidFill>
                  <a:srgbClr val="0000FF"/>
                </a:solidFill>
                <a:cs typeface="Times New Roman" pitchFamily="18" charset="0"/>
              </a:rPr>
              <a:t>     </a:t>
            </a:r>
            <a:r>
              <a:rPr lang="fr-FR" sz="1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(</a:t>
            </a:r>
            <a:r>
              <a:rPr lang="fr-FR" sz="1400" b="1" dirty="0" err="1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addr</a:t>
            </a:r>
            <a:r>
              <a:rPr lang="fr-FR" sz="1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0Bh ou 8Bh)  [ INTCON EQU 0x0B] </a:t>
            </a:r>
            <a:r>
              <a:rPr lang="ar-DZ" sz="1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 :</a:t>
            </a:r>
            <a:r>
              <a:rPr lang="fr-FR" sz="14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p16F84.inc </a:t>
            </a:r>
            <a:r>
              <a:rPr lang="ar-DZ" sz="2000" b="1" dirty="0">
                <a:solidFill>
                  <a:srgbClr val="0000FF"/>
                </a:solidFill>
                <a:latin typeface="Arial Black" pitchFamily="34" charset="0"/>
                <a:cs typeface="Times New Roman" pitchFamily="18" charset="0"/>
              </a:rPr>
              <a:t>في</a:t>
            </a:r>
            <a:endParaRPr lang="fr-FR" sz="1400" b="1" dirty="0">
              <a:solidFill>
                <a:srgbClr val="0000FF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394" name="Line 106"/>
          <p:cNvSpPr>
            <a:spLocks noChangeShapeType="1"/>
          </p:cNvSpPr>
          <p:nvPr/>
        </p:nvSpPr>
        <p:spPr bwMode="auto">
          <a:xfrm>
            <a:off x="925513" y="603250"/>
            <a:ext cx="8572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 dirty="0"/>
          </a:p>
        </p:txBody>
      </p:sp>
      <p:sp>
        <p:nvSpPr>
          <p:cNvPr id="12396" name="Line 108"/>
          <p:cNvSpPr>
            <a:spLocks noChangeShapeType="1"/>
          </p:cNvSpPr>
          <p:nvPr/>
        </p:nvSpPr>
        <p:spPr bwMode="auto">
          <a:xfrm>
            <a:off x="285750" y="592138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sp>
        <p:nvSpPr>
          <p:cNvPr id="12397" name="Line 109"/>
          <p:cNvSpPr>
            <a:spLocks noChangeShapeType="1"/>
          </p:cNvSpPr>
          <p:nvPr/>
        </p:nvSpPr>
        <p:spPr bwMode="auto">
          <a:xfrm>
            <a:off x="8858250" y="592138"/>
            <a:ext cx="0" cy="517525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fr-FR"/>
          </a:p>
        </p:txBody>
      </p:sp>
      <p:grpSp>
        <p:nvGrpSpPr>
          <p:cNvPr id="2" name="Group 381"/>
          <p:cNvGrpSpPr>
            <a:grpSpLocks/>
          </p:cNvGrpSpPr>
          <p:nvPr/>
        </p:nvGrpSpPr>
        <p:grpSpPr bwMode="auto">
          <a:xfrm>
            <a:off x="285750" y="1095374"/>
            <a:ext cx="8578850" cy="457200"/>
            <a:chOff x="174" y="814"/>
            <a:chExt cx="5404" cy="288"/>
          </a:xfrm>
        </p:grpSpPr>
        <p:sp>
          <p:nvSpPr>
            <p:cNvPr id="12351" name="Rectangle 63"/>
            <p:cNvSpPr>
              <a:spLocks noChangeArrowheads="1"/>
            </p:cNvSpPr>
            <p:nvPr/>
          </p:nvSpPr>
          <p:spPr bwMode="auto">
            <a:xfrm>
              <a:off x="1206" y="823"/>
              <a:ext cx="3252" cy="2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90000" tIns="36000" rIns="90000" bIns="36000" anchor="ctr"/>
            <a:lstStyle/>
            <a:p>
              <a:pPr marL="342900" indent="-342900" algn="ctr" fontAlgn="b"/>
              <a:r>
                <a:rPr lang="ar-DZ" sz="1800" b="1">
                  <a:latin typeface="Arial Black" pitchFamily="34" charset="0"/>
                  <a:cs typeface="Times New Roman" pitchFamily="18" charset="0"/>
                </a:rPr>
                <a:t>التعريف</a:t>
              </a:r>
              <a:endParaRPr lang="fr-FR" sz="1800" b="1">
                <a:latin typeface="Arial Black" pitchFamily="34" charset="0"/>
              </a:endParaRPr>
            </a:p>
          </p:txBody>
        </p:sp>
        <p:sp>
          <p:nvSpPr>
            <p:cNvPr id="12350" name="Rectangle 62"/>
            <p:cNvSpPr>
              <a:spLocks noChangeArrowheads="1"/>
            </p:cNvSpPr>
            <p:nvPr/>
          </p:nvSpPr>
          <p:spPr bwMode="auto">
            <a:xfrm>
              <a:off x="689" y="823"/>
              <a:ext cx="517" cy="2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18000" tIns="36000" rIns="18000" bIns="36000" anchor="ctr"/>
            <a:lstStyle/>
            <a:p>
              <a:pPr marL="342900" indent="-342900" algn="ctr" fontAlgn="b"/>
              <a:r>
                <a:rPr lang="ar-DZ" sz="1600" b="1">
                  <a:latin typeface="Arial Black" pitchFamily="34" charset="0"/>
                  <a:cs typeface="Times New Roman" pitchFamily="18" charset="0"/>
                </a:rPr>
                <a:t>الإختصار</a:t>
              </a:r>
              <a:endParaRPr lang="fr-FR" sz="1600" b="1">
                <a:latin typeface="Arial Black" pitchFamily="34" charset="0"/>
              </a:endParaRPr>
            </a:p>
          </p:txBody>
        </p:sp>
        <p:sp>
          <p:nvSpPr>
            <p:cNvPr id="12349" name="Rectangle 61"/>
            <p:cNvSpPr>
              <a:spLocks noChangeArrowheads="1"/>
            </p:cNvSpPr>
            <p:nvPr/>
          </p:nvSpPr>
          <p:spPr bwMode="auto">
            <a:xfrm>
              <a:off x="174" y="823"/>
              <a:ext cx="515" cy="2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90000" tIns="36000" rIns="90000" bIns="36000" anchor="ctr"/>
            <a:lstStyle/>
            <a:p>
              <a:pPr marL="342900" indent="-342900" algn="ctr" fontAlgn="b"/>
              <a:r>
                <a:rPr lang="ar-DZ" sz="1600" b="1">
                  <a:latin typeface="Arial Black" pitchFamily="34" charset="0"/>
                  <a:cs typeface="Arial" charset="0"/>
                </a:rPr>
                <a:t>رقم البت</a:t>
              </a:r>
              <a:endParaRPr lang="fr-FR" sz="1600" b="1">
                <a:latin typeface="Arial Black" pitchFamily="34" charset="0"/>
                <a:cs typeface="Arial" charset="0"/>
              </a:endParaRPr>
            </a:p>
          </p:txBody>
        </p:sp>
        <p:sp>
          <p:nvSpPr>
            <p:cNvPr id="12399" name="Line 111"/>
            <p:cNvSpPr>
              <a:spLocks noChangeShapeType="1"/>
            </p:cNvSpPr>
            <p:nvPr/>
          </p:nvSpPr>
          <p:spPr bwMode="auto">
            <a:xfrm>
              <a:off x="174" y="823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400" name="Line 112"/>
            <p:cNvSpPr>
              <a:spLocks noChangeShapeType="1"/>
            </p:cNvSpPr>
            <p:nvPr/>
          </p:nvSpPr>
          <p:spPr bwMode="auto">
            <a:xfrm>
              <a:off x="174" y="1098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13" name="Rectangle 325"/>
            <p:cNvSpPr>
              <a:spLocks noChangeArrowheads="1"/>
            </p:cNvSpPr>
            <p:nvPr/>
          </p:nvSpPr>
          <p:spPr bwMode="auto">
            <a:xfrm>
              <a:off x="4473" y="814"/>
              <a:ext cx="702" cy="27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18000">
              <a:spAutoFit/>
            </a:bodyPr>
            <a:lstStyle/>
            <a:p>
              <a:pPr algn="ctr"/>
              <a:r>
                <a:rPr lang="ar-DZ" sz="1100" dirty="0">
                  <a:latin typeface="Arial Black" pitchFamily="34" charset="0"/>
                  <a:cs typeface="Arial" charset="0"/>
                </a:rPr>
                <a:t> </a:t>
              </a:r>
              <a:r>
                <a:rPr lang="ar-DZ" sz="1100" b="1" dirty="0">
                  <a:latin typeface="Arial Black" pitchFamily="34" charset="0"/>
                  <a:cs typeface="Arial" charset="0"/>
                </a:rPr>
                <a:t>في</a:t>
              </a:r>
              <a:r>
                <a:rPr lang="fr-FR" sz="1100" dirty="0">
                  <a:latin typeface="Arial Black" pitchFamily="34" charset="0"/>
                </a:rPr>
                <a:t>EQU p16F84.inc</a:t>
              </a:r>
            </a:p>
          </p:txBody>
        </p:sp>
        <p:sp>
          <p:nvSpPr>
            <p:cNvPr id="12615" name="Line 327"/>
            <p:cNvSpPr>
              <a:spLocks noChangeShapeType="1"/>
            </p:cNvSpPr>
            <p:nvPr/>
          </p:nvSpPr>
          <p:spPr bwMode="auto">
            <a:xfrm>
              <a:off x="174" y="822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4" name="Line 336"/>
            <p:cNvSpPr>
              <a:spLocks noChangeShapeType="1"/>
            </p:cNvSpPr>
            <p:nvPr/>
          </p:nvSpPr>
          <p:spPr bwMode="auto">
            <a:xfrm>
              <a:off x="658" y="826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3" name="Line 345"/>
            <p:cNvSpPr>
              <a:spLocks noChangeShapeType="1"/>
            </p:cNvSpPr>
            <p:nvPr/>
          </p:nvSpPr>
          <p:spPr bwMode="auto">
            <a:xfrm>
              <a:off x="1180" y="826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2" name="Line 354"/>
            <p:cNvSpPr>
              <a:spLocks noChangeShapeType="1"/>
            </p:cNvSpPr>
            <p:nvPr/>
          </p:nvSpPr>
          <p:spPr bwMode="auto">
            <a:xfrm>
              <a:off x="4456" y="820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1" name="Line 363"/>
            <p:cNvSpPr>
              <a:spLocks noChangeShapeType="1"/>
            </p:cNvSpPr>
            <p:nvPr/>
          </p:nvSpPr>
          <p:spPr bwMode="auto">
            <a:xfrm>
              <a:off x="5110" y="820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0" name="Line 372"/>
            <p:cNvSpPr>
              <a:spLocks noChangeShapeType="1"/>
            </p:cNvSpPr>
            <p:nvPr/>
          </p:nvSpPr>
          <p:spPr bwMode="auto">
            <a:xfrm>
              <a:off x="5578" y="826"/>
              <a:ext cx="0" cy="27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" name="Group 382"/>
          <p:cNvGrpSpPr>
            <a:grpSpLocks/>
          </p:cNvGrpSpPr>
          <p:nvPr/>
        </p:nvGrpSpPr>
        <p:grpSpPr bwMode="auto">
          <a:xfrm>
            <a:off x="285750" y="1543050"/>
            <a:ext cx="8578850" cy="306388"/>
            <a:chOff x="174" y="1096"/>
            <a:chExt cx="5404" cy="193"/>
          </a:xfrm>
        </p:grpSpPr>
        <p:sp>
          <p:nvSpPr>
            <p:cNvPr id="12358" name="Rectangle 70"/>
            <p:cNvSpPr>
              <a:spLocks noChangeArrowheads="1"/>
            </p:cNvSpPr>
            <p:nvPr/>
          </p:nvSpPr>
          <p:spPr bwMode="auto">
            <a:xfrm>
              <a:off x="5184" y="1098"/>
              <a:ext cx="390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0x07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57" name="Rectangle 69"/>
            <p:cNvSpPr>
              <a:spLocks noChangeArrowheads="1"/>
            </p:cNvSpPr>
            <p:nvPr/>
          </p:nvSpPr>
          <p:spPr bwMode="auto">
            <a:xfrm>
              <a:off x="4458" y="1098"/>
              <a:ext cx="503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GIE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56" name="Rectangle 68"/>
            <p:cNvSpPr>
              <a:spLocks noChangeArrowheads="1"/>
            </p:cNvSpPr>
            <p:nvPr/>
          </p:nvSpPr>
          <p:spPr bwMode="auto">
            <a:xfrm>
              <a:off x="1206" y="1098"/>
              <a:ext cx="32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1 : تمكين جميع الإنقطاعات الغير مقنعة ،  0: عدم التمكين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55" name="Rectangle 67"/>
            <p:cNvSpPr>
              <a:spLocks noChangeArrowheads="1"/>
            </p:cNvSpPr>
            <p:nvPr/>
          </p:nvSpPr>
          <p:spPr bwMode="auto">
            <a:xfrm>
              <a:off x="689" y="1098"/>
              <a:ext cx="51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GIE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54" name="Rectangle 66"/>
            <p:cNvSpPr>
              <a:spLocks noChangeArrowheads="1"/>
            </p:cNvSpPr>
            <p:nvPr/>
          </p:nvSpPr>
          <p:spPr bwMode="auto">
            <a:xfrm>
              <a:off x="174" y="1098"/>
              <a:ext cx="5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7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417" name="Line 129"/>
            <p:cNvSpPr>
              <a:spLocks noChangeShapeType="1"/>
            </p:cNvSpPr>
            <p:nvPr/>
          </p:nvSpPr>
          <p:spPr bwMode="auto">
            <a:xfrm>
              <a:off x="174" y="1289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16" name="Line 328"/>
            <p:cNvSpPr>
              <a:spLocks noChangeShapeType="1"/>
            </p:cNvSpPr>
            <p:nvPr/>
          </p:nvSpPr>
          <p:spPr bwMode="auto">
            <a:xfrm>
              <a:off x="174" y="1098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5" name="Line 337"/>
            <p:cNvSpPr>
              <a:spLocks noChangeShapeType="1"/>
            </p:cNvSpPr>
            <p:nvPr/>
          </p:nvSpPr>
          <p:spPr bwMode="auto">
            <a:xfrm>
              <a:off x="658" y="110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4" name="Line 346"/>
            <p:cNvSpPr>
              <a:spLocks noChangeShapeType="1"/>
            </p:cNvSpPr>
            <p:nvPr/>
          </p:nvSpPr>
          <p:spPr bwMode="auto">
            <a:xfrm>
              <a:off x="1180" y="110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3" name="Line 355"/>
            <p:cNvSpPr>
              <a:spLocks noChangeShapeType="1"/>
            </p:cNvSpPr>
            <p:nvPr/>
          </p:nvSpPr>
          <p:spPr bwMode="auto">
            <a:xfrm>
              <a:off x="4456" y="109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2" name="Line 364"/>
            <p:cNvSpPr>
              <a:spLocks noChangeShapeType="1"/>
            </p:cNvSpPr>
            <p:nvPr/>
          </p:nvSpPr>
          <p:spPr bwMode="auto">
            <a:xfrm>
              <a:off x="5110" y="109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1" name="Line 373"/>
            <p:cNvSpPr>
              <a:spLocks noChangeShapeType="1"/>
            </p:cNvSpPr>
            <p:nvPr/>
          </p:nvSpPr>
          <p:spPr bwMode="auto">
            <a:xfrm>
              <a:off x="5578" y="110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383"/>
          <p:cNvGrpSpPr>
            <a:grpSpLocks/>
          </p:cNvGrpSpPr>
          <p:nvPr/>
        </p:nvGrpSpPr>
        <p:grpSpPr bwMode="auto">
          <a:xfrm>
            <a:off x="285750" y="1838325"/>
            <a:ext cx="8578850" cy="533400"/>
            <a:chOff x="174" y="1282"/>
            <a:chExt cx="5404" cy="336"/>
          </a:xfrm>
        </p:grpSpPr>
        <p:sp>
          <p:nvSpPr>
            <p:cNvPr id="12363" name="Rectangle 75"/>
            <p:cNvSpPr>
              <a:spLocks noChangeArrowheads="1"/>
            </p:cNvSpPr>
            <p:nvPr/>
          </p:nvSpPr>
          <p:spPr bwMode="auto">
            <a:xfrm>
              <a:off x="5184" y="1289"/>
              <a:ext cx="390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0x06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62" name="Rectangle 74"/>
            <p:cNvSpPr>
              <a:spLocks noChangeArrowheads="1"/>
            </p:cNvSpPr>
            <p:nvPr/>
          </p:nvSpPr>
          <p:spPr bwMode="auto">
            <a:xfrm>
              <a:off x="4458" y="1289"/>
              <a:ext cx="503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EEIE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61" name="Rectangle 73"/>
            <p:cNvSpPr>
              <a:spLocks noChangeArrowheads="1"/>
            </p:cNvSpPr>
            <p:nvPr/>
          </p:nvSpPr>
          <p:spPr bwMode="auto">
            <a:xfrm>
              <a:off x="1206" y="1289"/>
              <a:ext cx="3252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 ،   0 : عدم التمكين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EEPROM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1 : تمكن الكتابة في الذاكرة 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60" name="Rectangle 72"/>
            <p:cNvSpPr>
              <a:spLocks noChangeArrowheads="1"/>
            </p:cNvSpPr>
            <p:nvPr/>
          </p:nvSpPr>
          <p:spPr bwMode="auto">
            <a:xfrm>
              <a:off x="689" y="1289"/>
              <a:ext cx="517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EEIE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59" name="Rectangle 71"/>
            <p:cNvSpPr>
              <a:spLocks noChangeArrowheads="1"/>
            </p:cNvSpPr>
            <p:nvPr/>
          </p:nvSpPr>
          <p:spPr bwMode="auto">
            <a:xfrm>
              <a:off x="174" y="1289"/>
              <a:ext cx="515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6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432" name="Line 144"/>
            <p:cNvSpPr>
              <a:spLocks noChangeShapeType="1"/>
            </p:cNvSpPr>
            <p:nvPr/>
          </p:nvSpPr>
          <p:spPr bwMode="auto">
            <a:xfrm>
              <a:off x="174" y="1614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17" name="Line 329"/>
            <p:cNvSpPr>
              <a:spLocks noChangeShapeType="1"/>
            </p:cNvSpPr>
            <p:nvPr/>
          </p:nvSpPr>
          <p:spPr bwMode="auto">
            <a:xfrm>
              <a:off x="174" y="1284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6" name="Line 338"/>
            <p:cNvSpPr>
              <a:spLocks noChangeShapeType="1"/>
            </p:cNvSpPr>
            <p:nvPr/>
          </p:nvSpPr>
          <p:spPr bwMode="auto">
            <a:xfrm>
              <a:off x="658" y="1288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5" name="Line 347"/>
            <p:cNvSpPr>
              <a:spLocks noChangeShapeType="1"/>
            </p:cNvSpPr>
            <p:nvPr/>
          </p:nvSpPr>
          <p:spPr bwMode="auto">
            <a:xfrm>
              <a:off x="1180" y="1288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4" name="Line 356"/>
            <p:cNvSpPr>
              <a:spLocks noChangeShapeType="1"/>
            </p:cNvSpPr>
            <p:nvPr/>
          </p:nvSpPr>
          <p:spPr bwMode="auto">
            <a:xfrm>
              <a:off x="4456" y="1282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3" name="Line 365"/>
            <p:cNvSpPr>
              <a:spLocks noChangeShapeType="1"/>
            </p:cNvSpPr>
            <p:nvPr/>
          </p:nvSpPr>
          <p:spPr bwMode="auto">
            <a:xfrm>
              <a:off x="5110" y="1282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2" name="Line 374"/>
            <p:cNvSpPr>
              <a:spLocks noChangeShapeType="1"/>
            </p:cNvSpPr>
            <p:nvPr/>
          </p:nvSpPr>
          <p:spPr bwMode="auto">
            <a:xfrm>
              <a:off x="5578" y="1288"/>
              <a:ext cx="0" cy="33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5" name="Group 384"/>
          <p:cNvGrpSpPr>
            <a:grpSpLocks/>
          </p:cNvGrpSpPr>
          <p:nvPr/>
        </p:nvGrpSpPr>
        <p:grpSpPr bwMode="auto">
          <a:xfrm>
            <a:off x="285750" y="2362200"/>
            <a:ext cx="8578850" cy="523875"/>
            <a:chOff x="174" y="1612"/>
            <a:chExt cx="5404" cy="330"/>
          </a:xfrm>
        </p:grpSpPr>
        <p:sp>
          <p:nvSpPr>
            <p:cNvPr id="12368" name="Rectangle 80"/>
            <p:cNvSpPr>
              <a:spLocks noChangeArrowheads="1"/>
            </p:cNvSpPr>
            <p:nvPr/>
          </p:nvSpPr>
          <p:spPr bwMode="auto">
            <a:xfrm>
              <a:off x="5184" y="1614"/>
              <a:ext cx="390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0x05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67" name="Rectangle 79"/>
            <p:cNvSpPr>
              <a:spLocks noChangeArrowheads="1"/>
            </p:cNvSpPr>
            <p:nvPr/>
          </p:nvSpPr>
          <p:spPr bwMode="auto">
            <a:xfrm>
              <a:off x="4458" y="1614"/>
              <a:ext cx="503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T0IE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66" name="Rectangle 78"/>
            <p:cNvSpPr>
              <a:spLocks noChangeArrowheads="1"/>
            </p:cNvSpPr>
            <p:nvPr/>
          </p:nvSpPr>
          <p:spPr bwMode="auto">
            <a:xfrm>
              <a:off x="1206" y="1614"/>
              <a:ext cx="3252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1 : تمكين التجاوز علي المؤقت  ،   0 : عدم التمكين 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65" name="Rectangle 77"/>
            <p:cNvSpPr>
              <a:spLocks noChangeArrowheads="1"/>
            </p:cNvSpPr>
            <p:nvPr/>
          </p:nvSpPr>
          <p:spPr bwMode="auto">
            <a:xfrm>
              <a:off x="689" y="1614"/>
              <a:ext cx="517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T0IE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64" name="Rectangle 76"/>
            <p:cNvSpPr>
              <a:spLocks noChangeArrowheads="1"/>
            </p:cNvSpPr>
            <p:nvPr/>
          </p:nvSpPr>
          <p:spPr bwMode="auto">
            <a:xfrm>
              <a:off x="174" y="1614"/>
              <a:ext cx="515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5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454" name="Line 166"/>
            <p:cNvSpPr>
              <a:spLocks noChangeShapeType="1"/>
            </p:cNvSpPr>
            <p:nvPr/>
          </p:nvSpPr>
          <p:spPr bwMode="auto">
            <a:xfrm>
              <a:off x="174" y="1939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18" name="Line 330"/>
            <p:cNvSpPr>
              <a:spLocks noChangeShapeType="1"/>
            </p:cNvSpPr>
            <p:nvPr/>
          </p:nvSpPr>
          <p:spPr bwMode="auto">
            <a:xfrm>
              <a:off x="174" y="1614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7" name="Line 339"/>
            <p:cNvSpPr>
              <a:spLocks noChangeShapeType="1"/>
            </p:cNvSpPr>
            <p:nvPr/>
          </p:nvSpPr>
          <p:spPr bwMode="auto">
            <a:xfrm>
              <a:off x="658" y="161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6" name="Line 348"/>
            <p:cNvSpPr>
              <a:spLocks noChangeShapeType="1"/>
            </p:cNvSpPr>
            <p:nvPr/>
          </p:nvSpPr>
          <p:spPr bwMode="auto">
            <a:xfrm>
              <a:off x="1180" y="161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5" name="Line 357"/>
            <p:cNvSpPr>
              <a:spLocks noChangeShapeType="1"/>
            </p:cNvSpPr>
            <p:nvPr/>
          </p:nvSpPr>
          <p:spPr bwMode="auto">
            <a:xfrm>
              <a:off x="4456" y="1612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4" name="Line 366"/>
            <p:cNvSpPr>
              <a:spLocks noChangeShapeType="1"/>
            </p:cNvSpPr>
            <p:nvPr/>
          </p:nvSpPr>
          <p:spPr bwMode="auto">
            <a:xfrm>
              <a:off x="5110" y="1612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3" name="Line 375"/>
            <p:cNvSpPr>
              <a:spLocks noChangeShapeType="1"/>
            </p:cNvSpPr>
            <p:nvPr/>
          </p:nvSpPr>
          <p:spPr bwMode="auto">
            <a:xfrm>
              <a:off x="5578" y="161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6" name="Group 385"/>
          <p:cNvGrpSpPr>
            <a:grpSpLocks/>
          </p:cNvGrpSpPr>
          <p:nvPr/>
        </p:nvGrpSpPr>
        <p:grpSpPr bwMode="auto">
          <a:xfrm>
            <a:off x="285750" y="2876550"/>
            <a:ext cx="8578850" cy="314325"/>
            <a:chOff x="174" y="1936"/>
            <a:chExt cx="5404" cy="198"/>
          </a:xfrm>
        </p:grpSpPr>
        <p:sp>
          <p:nvSpPr>
            <p:cNvPr id="12373" name="Rectangle 85"/>
            <p:cNvSpPr>
              <a:spLocks noChangeArrowheads="1"/>
            </p:cNvSpPr>
            <p:nvPr/>
          </p:nvSpPr>
          <p:spPr bwMode="auto">
            <a:xfrm>
              <a:off x="5184" y="1939"/>
              <a:ext cx="390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0x04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72" name="Rectangle 84"/>
            <p:cNvSpPr>
              <a:spLocks noChangeArrowheads="1"/>
            </p:cNvSpPr>
            <p:nvPr/>
          </p:nvSpPr>
          <p:spPr bwMode="auto">
            <a:xfrm>
              <a:off x="4458" y="1939"/>
              <a:ext cx="503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INTE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71" name="Rectangle 83"/>
            <p:cNvSpPr>
              <a:spLocks noChangeArrowheads="1"/>
            </p:cNvSpPr>
            <p:nvPr/>
          </p:nvSpPr>
          <p:spPr bwMode="auto">
            <a:xfrm>
              <a:off x="1206" y="1939"/>
              <a:ext cx="32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،     0 : عدم التمكين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للمرفأ 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 RB 0/INT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1 : تمكين الإنقطاع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70" name="Rectangle 82"/>
            <p:cNvSpPr>
              <a:spLocks noChangeArrowheads="1"/>
            </p:cNvSpPr>
            <p:nvPr/>
          </p:nvSpPr>
          <p:spPr bwMode="auto">
            <a:xfrm>
              <a:off x="689" y="1939"/>
              <a:ext cx="51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INTE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69" name="Rectangle 81"/>
            <p:cNvSpPr>
              <a:spLocks noChangeArrowheads="1"/>
            </p:cNvSpPr>
            <p:nvPr/>
          </p:nvSpPr>
          <p:spPr bwMode="auto">
            <a:xfrm>
              <a:off x="174" y="1939"/>
              <a:ext cx="5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4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476" name="Line 188"/>
            <p:cNvSpPr>
              <a:spLocks noChangeShapeType="1"/>
            </p:cNvSpPr>
            <p:nvPr/>
          </p:nvSpPr>
          <p:spPr bwMode="auto">
            <a:xfrm>
              <a:off x="174" y="2130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19" name="Line 331"/>
            <p:cNvSpPr>
              <a:spLocks noChangeShapeType="1"/>
            </p:cNvSpPr>
            <p:nvPr/>
          </p:nvSpPr>
          <p:spPr bwMode="auto">
            <a:xfrm>
              <a:off x="174" y="1938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8" name="Line 340"/>
            <p:cNvSpPr>
              <a:spLocks noChangeShapeType="1"/>
            </p:cNvSpPr>
            <p:nvPr/>
          </p:nvSpPr>
          <p:spPr bwMode="auto">
            <a:xfrm>
              <a:off x="658" y="194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7" name="Line 349"/>
            <p:cNvSpPr>
              <a:spLocks noChangeShapeType="1"/>
            </p:cNvSpPr>
            <p:nvPr/>
          </p:nvSpPr>
          <p:spPr bwMode="auto">
            <a:xfrm>
              <a:off x="1180" y="194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6" name="Line 358"/>
            <p:cNvSpPr>
              <a:spLocks noChangeShapeType="1"/>
            </p:cNvSpPr>
            <p:nvPr/>
          </p:nvSpPr>
          <p:spPr bwMode="auto">
            <a:xfrm>
              <a:off x="4456" y="1936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5" name="Line 367"/>
            <p:cNvSpPr>
              <a:spLocks noChangeShapeType="1"/>
            </p:cNvSpPr>
            <p:nvPr/>
          </p:nvSpPr>
          <p:spPr bwMode="auto">
            <a:xfrm>
              <a:off x="5110" y="1936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4" name="Line 376"/>
            <p:cNvSpPr>
              <a:spLocks noChangeShapeType="1"/>
            </p:cNvSpPr>
            <p:nvPr/>
          </p:nvSpPr>
          <p:spPr bwMode="auto">
            <a:xfrm>
              <a:off x="5578" y="194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386"/>
          <p:cNvGrpSpPr>
            <a:grpSpLocks/>
          </p:cNvGrpSpPr>
          <p:nvPr/>
        </p:nvGrpSpPr>
        <p:grpSpPr bwMode="auto">
          <a:xfrm>
            <a:off x="285750" y="3232150"/>
            <a:ext cx="8578850" cy="428625"/>
            <a:chOff x="174" y="2128"/>
            <a:chExt cx="5404" cy="330"/>
          </a:xfrm>
        </p:grpSpPr>
        <p:sp>
          <p:nvSpPr>
            <p:cNvPr id="12378" name="Rectangle 90"/>
            <p:cNvSpPr>
              <a:spLocks noChangeArrowheads="1"/>
            </p:cNvSpPr>
            <p:nvPr/>
          </p:nvSpPr>
          <p:spPr bwMode="auto">
            <a:xfrm>
              <a:off x="5184" y="2130"/>
              <a:ext cx="390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0x03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77" name="Rectangle 89"/>
            <p:cNvSpPr>
              <a:spLocks noChangeArrowheads="1"/>
            </p:cNvSpPr>
            <p:nvPr/>
          </p:nvSpPr>
          <p:spPr bwMode="auto">
            <a:xfrm>
              <a:off x="4458" y="2130"/>
              <a:ext cx="503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RBIE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76" name="Rectangle 88"/>
            <p:cNvSpPr>
              <a:spLocks noChangeArrowheads="1"/>
            </p:cNvSpPr>
            <p:nvPr/>
          </p:nvSpPr>
          <p:spPr bwMode="auto">
            <a:xfrm>
              <a:off x="1206" y="2130"/>
              <a:ext cx="3252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 ،      0 : عدم التمكين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1 : تمكين الإنقطاع عند حدوث تغيير حالة علي المرفأ 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75" name="Rectangle 87"/>
            <p:cNvSpPr>
              <a:spLocks noChangeArrowheads="1"/>
            </p:cNvSpPr>
            <p:nvPr/>
          </p:nvSpPr>
          <p:spPr bwMode="auto">
            <a:xfrm>
              <a:off x="689" y="2130"/>
              <a:ext cx="517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RBIE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74" name="Rectangle 86"/>
            <p:cNvSpPr>
              <a:spLocks noChangeArrowheads="1"/>
            </p:cNvSpPr>
            <p:nvPr/>
          </p:nvSpPr>
          <p:spPr bwMode="auto">
            <a:xfrm>
              <a:off x="174" y="2130"/>
              <a:ext cx="515" cy="3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3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498" name="Line 210"/>
            <p:cNvSpPr>
              <a:spLocks noChangeShapeType="1"/>
            </p:cNvSpPr>
            <p:nvPr/>
          </p:nvSpPr>
          <p:spPr bwMode="auto">
            <a:xfrm>
              <a:off x="174" y="2455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0" name="Line 332"/>
            <p:cNvSpPr>
              <a:spLocks noChangeShapeType="1"/>
            </p:cNvSpPr>
            <p:nvPr/>
          </p:nvSpPr>
          <p:spPr bwMode="auto">
            <a:xfrm>
              <a:off x="174" y="2130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9" name="Line 341"/>
            <p:cNvSpPr>
              <a:spLocks noChangeShapeType="1"/>
            </p:cNvSpPr>
            <p:nvPr/>
          </p:nvSpPr>
          <p:spPr bwMode="auto">
            <a:xfrm>
              <a:off x="658" y="2134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8" name="Line 350"/>
            <p:cNvSpPr>
              <a:spLocks noChangeShapeType="1"/>
            </p:cNvSpPr>
            <p:nvPr/>
          </p:nvSpPr>
          <p:spPr bwMode="auto">
            <a:xfrm>
              <a:off x="1180" y="2134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7" name="Line 359"/>
            <p:cNvSpPr>
              <a:spLocks noChangeShapeType="1"/>
            </p:cNvSpPr>
            <p:nvPr/>
          </p:nvSpPr>
          <p:spPr bwMode="auto">
            <a:xfrm>
              <a:off x="4456" y="212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6" name="Line 368"/>
            <p:cNvSpPr>
              <a:spLocks noChangeShapeType="1"/>
            </p:cNvSpPr>
            <p:nvPr/>
          </p:nvSpPr>
          <p:spPr bwMode="auto">
            <a:xfrm>
              <a:off x="5110" y="2128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5" name="Line 377"/>
            <p:cNvSpPr>
              <a:spLocks noChangeShapeType="1"/>
            </p:cNvSpPr>
            <p:nvPr/>
          </p:nvSpPr>
          <p:spPr bwMode="auto">
            <a:xfrm>
              <a:off x="5578" y="2134"/>
              <a:ext cx="0" cy="324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8" name="Group 387"/>
          <p:cNvGrpSpPr>
            <a:grpSpLocks/>
          </p:cNvGrpSpPr>
          <p:nvPr/>
        </p:nvGrpSpPr>
        <p:grpSpPr bwMode="auto">
          <a:xfrm>
            <a:off x="285750" y="3695700"/>
            <a:ext cx="8578850" cy="314325"/>
            <a:chOff x="174" y="2452"/>
            <a:chExt cx="5404" cy="198"/>
          </a:xfrm>
        </p:grpSpPr>
        <p:sp>
          <p:nvSpPr>
            <p:cNvPr id="12383" name="Rectangle 95"/>
            <p:cNvSpPr>
              <a:spLocks noChangeArrowheads="1"/>
            </p:cNvSpPr>
            <p:nvPr/>
          </p:nvSpPr>
          <p:spPr bwMode="auto">
            <a:xfrm>
              <a:off x="5184" y="2455"/>
              <a:ext cx="390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0x02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82" name="Rectangle 94"/>
            <p:cNvSpPr>
              <a:spLocks noChangeArrowheads="1"/>
            </p:cNvSpPr>
            <p:nvPr/>
          </p:nvSpPr>
          <p:spPr bwMode="auto">
            <a:xfrm>
              <a:off x="4458" y="2455"/>
              <a:ext cx="503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T0IF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81" name="Rectangle 93"/>
            <p:cNvSpPr>
              <a:spLocks noChangeArrowheads="1"/>
            </p:cNvSpPr>
            <p:nvPr/>
          </p:nvSpPr>
          <p:spPr bwMode="auto">
            <a:xfrm>
              <a:off x="1206" y="2455"/>
              <a:ext cx="32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TMR0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تأخذ القيمة 1 عند حدوث تجاوز في المؤقت 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80" name="Rectangle 92"/>
            <p:cNvSpPr>
              <a:spLocks noChangeArrowheads="1"/>
            </p:cNvSpPr>
            <p:nvPr/>
          </p:nvSpPr>
          <p:spPr bwMode="auto">
            <a:xfrm>
              <a:off x="689" y="2455"/>
              <a:ext cx="51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T0IF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79" name="Rectangle 91"/>
            <p:cNvSpPr>
              <a:spLocks noChangeArrowheads="1"/>
            </p:cNvSpPr>
            <p:nvPr/>
          </p:nvSpPr>
          <p:spPr bwMode="auto">
            <a:xfrm>
              <a:off x="174" y="2455"/>
              <a:ext cx="5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2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520" name="Line 232"/>
            <p:cNvSpPr>
              <a:spLocks noChangeShapeType="1"/>
            </p:cNvSpPr>
            <p:nvPr/>
          </p:nvSpPr>
          <p:spPr bwMode="auto">
            <a:xfrm>
              <a:off x="174" y="2646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1" name="Line 333"/>
            <p:cNvSpPr>
              <a:spLocks noChangeShapeType="1"/>
            </p:cNvSpPr>
            <p:nvPr/>
          </p:nvSpPr>
          <p:spPr bwMode="auto">
            <a:xfrm>
              <a:off x="174" y="2454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0" name="Line 342"/>
            <p:cNvSpPr>
              <a:spLocks noChangeShapeType="1"/>
            </p:cNvSpPr>
            <p:nvPr/>
          </p:nvSpPr>
          <p:spPr bwMode="auto">
            <a:xfrm>
              <a:off x="658" y="2458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9" name="Line 351"/>
            <p:cNvSpPr>
              <a:spLocks noChangeShapeType="1"/>
            </p:cNvSpPr>
            <p:nvPr/>
          </p:nvSpPr>
          <p:spPr bwMode="auto">
            <a:xfrm>
              <a:off x="1180" y="2458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8" name="Line 360"/>
            <p:cNvSpPr>
              <a:spLocks noChangeShapeType="1"/>
            </p:cNvSpPr>
            <p:nvPr/>
          </p:nvSpPr>
          <p:spPr bwMode="auto">
            <a:xfrm>
              <a:off x="4456" y="245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7" name="Line 369"/>
            <p:cNvSpPr>
              <a:spLocks noChangeShapeType="1"/>
            </p:cNvSpPr>
            <p:nvPr/>
          </p:nvSpPr>
          <p:spPr bwMode="auto">
            <a:xfrm>
              <a:off x="5110" y="245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6" name="Line 378"/>
            <p:cNvSpPr>
              <a:spLocks noChangeShapeType="1"/>
            </p:cNvSpPr>
            <p:nvPr/>
          </p:nvSpPr>
          <p:spPr bwMode="auto">
            <a:xfrm>
              <a:off x="5578" y="2458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" name="Group 388"/>
          <p:cNvGrpSpPr>
            <a:grpSpLocks/>
          </p:cNvGrpSpPr>
          <p:nvPr/>
        </p:nvGrpSpPr>
        <p:grpSpPr bwMode="auto">
          <a:xfrm>
            <a:off x="285750" y="4000500"/>
            <a:ext cx="8578850" cy="306388"/>
            <a:chOff x="174" y="2644"/>
            <a:chExt cx="5404" cy="193"/>
          </a:xfrm>
        </p:grpSpPr>
        <p:sp>
          <p:nvSpPr>
            <p:cNvPr id="12388" name="Rectangle 100"/>
            <p:cNvSpPr>
              <a:spLocks noChangeArrowheads="1"/>
            </p:cNvSpPr>
            <p:nvPr/>
          </p:nvSpPr>
          <p:spPr bwMode="auto">
            <a:xfrm>
              <a:off x="5184" y="2646"/>
              <a:ext cx="390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0x01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87" name="Rectangle 99"/>
            <p:cNvSpPr>
              <a:spLocks noChangeArrowheads="1"/>
            </p:cNvSpPr>
            <p:nvPr/>
          </p:nvSpPr>
          <p:spPr bwMode="auto">
            <a:xfrm>
              <a:off x="4458" y="2646"/>
              <a:ext cx="45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INTF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86" name="Rectangle 98"/>
            <p:cNvSpPr>
              <a:spLocks noChangeArrowheads="1"/>
            </p:cNvSpPr>
            <p:nvPr/>
          </p:nvSpPr>
          <p:spPr bwMode="auto">
            <a:xfrm>
              <a:off x="1206" y="2646"/>
              <a:ext cx="32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r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للمرفأ </a:t>
              </a:r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RB0 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تأخذ القيمة 1 عند حدوث إنقطاع علي الجبهة النشطة للـــ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85" name="Rectangle 97"/>
            <p:cNvSpPr>
              <a:spLocks noChangeArrowheads="1"/>
            </p:cNvSpPr>
            <p:nvPr/>
          </p:nvSpPr>
          <p:spPr bwMode="auto">
            <a:xfrm>
              <a:off x="689" y="2646"/>
              <a:ext cx="51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INTF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84" name="Rectangle 96"/>
            <p:cNvSpPr>
              <a:spLocks noChangeArrowheads="1"/>
            </p:cNvSpPr>
            <p:nvPr/>
          </p:nvSpPr>
          <p:spPr bwMode="auto">
            <a:xfrm>
              <a:off x="174" y="2646"/>
              <a:ext cx="5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1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542" name="Line 254"/>
            <p:cNvSpPr>
              <a:spLocks noChangeShapeType="1"/>
            </p:cNvSpPr>
            <p:nvPr/>
          </p:nvSpPr>
          <p:spPr bwMode="auto">
            <a:xfrm>
              <a:off x="174" y="2837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2" name="Line 334"/>
            <p:cNvSpPr>
              <a:spLocks noChangeShapeType="1"/>
            </p:cNvSpPr>
            <p:nvPr/>
          </p:nvSpPr>
          <p:spPr bwMode="auto">
            <a:xfrm>
              <a:off x="174" y="264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1" name="Line 343"/>
            <p:cNvSpPr>
              <a:spLocks noChangeShapeType="1"/>
            </p:cNvSpPr>
            <p:nvPr/>
          </p:nvSpPr>
          <p:spPr bwMode="auto">
            <a:xfrm>
              <a:off x="658" y="2650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0" name="Line 352"/>
            <p:cNvSpPr>
              <a:spLocks noChangeShapeType="1"/>
            </p:cNvSpPr>
            <p:nvPr/>
          </p:nvSpPr>
          <p:spPr bwMode="auto">
            <a:xfrm>
              <a:off x="1180" y="2650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9" name="Line 361"/>
            <p:cNvSpPr>
              <a:spLocks noChangeShapeType="1"/>
            </p:cNvSpPr>
            <p:nvPr/>
          </p:nvSpPr>
          <p:spPr bwMode="auto">
            <a:xfrm>
              <a:off x="4456" y="2644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8" name="Line 370"/>
            <p:cNvSpPr>
              <a:spLocks noChangeShapeType="1"/>
            </p:cNvSpPr>
            <p:nvPr/>
          </p:nvSpPr>
          <p:spPr bwMode="auto">
            <a:xfrm>
              <a:off x="5110" y="2644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7" name="Line 379"/>
            <p:cNvSpPr>
              <a:spLocks noChangeShapeType="1"/>
            </p:cNvSpPr>
            <p:nvPr/>
          </p:nvSpPr>
          <p:spPr bwMode="auto">
            <a:xfrm>
              <a:off x="5578" y="2650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0" name="Group 389"/>
          <p:cNvGrpSpPr>
            <a:grpSpLocks/>
          </p:cNvGrpSpPr>
          <p:nvPr/>
        </p:nvGrpSpPr>
        <p:grpSpPr bwMode="auto">
          <a:xfrm>
            <a:off x="285750" y="4295775"/>
            <a:ext cx="8578850" cy="314325"/>
            <a:chOff x="174" y="2830"/>
            <a:chExt cx="5404" cy="198"/>
          </a:xfrm>
        </p:grpSpPr>
        <p:sp>
          <p:nvSpPr>
            <p:cNvPr id="12393" name="Rectangle 105"/>
            <p:cNvSpPr>
              <a:spLocks noChangeArrowheads="1"/>
            </p:cNvSpPr>
            <p:nvPr/>
          </p:nvSpPr>
          <p:spPr bwMode="auto">
            <a:xfrm>
              <a:off x="5184" y="2837"/>
              <a:ext cx="390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algn="ctr"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0x00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392" name="Rectangle 104"/>
            <p:cNvSpPr>
              <a:spLocks noChangeArrowheads="1"/>
            </p:cNvSpPr>
            <p:nvPr/>
          </p:nvSpPr>
          <p:spPr bwMode="auto">
            <a:xfrm>
              <a:off x="4458" y="2837"/>
              <a:ext cx="503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 dirty="0">
                  <a:solidFill>
                    <a:srgbClr val="0000FF"/>
                  </a:solidFill>
                  <a:cs typeface="Times New Roman" pitchFamily="18" charset="0"/>
                </a:rPr>
                <a:t>RBIF</a:t>
              </a:r>
              <a:endParaRPr lang="fr-F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12391" name="Rectangle 103"/>
            <p:cNvSpPr>
              <a:spLocks noChangeArrowheads="1"/>
            </p:cNvSpPr>
            <p:nvPr/>
          </p:nvSpPr>
          <p:spPr bwMode="auto">
            <a:xfrm>
              <a:off x="1206" y="2837"/>
              <a:ext cx="32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rIns="0" anchor="b"/>
            <a:lstStyle/>
            <a:p>
              <a:pPr marL="342900" indent="-342900" algn="r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   تأخذ القيمة 1 عند حدوث إنقطاع جراء تغير حالة في المرفأ 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390" name="Rectangle 102"/>
            <p:cNvSpPr>
              <a:spLocks noChangeArrowheads="1"/>
            </p:cNvSpPr>
            <p:nvPr/>
          </p:nvSpPr>
          <p:spPr bwMode="auto">
            <a:xfrm>
              <a:off x="689" y="2837"/>
              <a:ext cx="517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RBIF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89" name="Rectangle 101"/>
            <p:cNvSpPr>
              <a:spLocks noChangeArrowheads="1"/>
            </p:cNvSpPr>
            <p:nvPr/>
          </p:nvSpPr>
          <p:spPr bwMode="auto">
            <a:xfrm>
              <a:off x="174" y="2837"/>
              <a:ext cx="5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marL="342900" indent="-342900"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Bit 0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395" name="Line 107"/>
            <p:cNvSpPr>
              <a:spLocks noChangeShapeType="1"/>
            </p:cNvSpPr>
            <p:nvPr/>
          </p:nvSpPr>
          <p:spPr bwMode="auto">
            <a:xfrm>
              <a:off x="174" y="3028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23" name="Line 335"/>
            <p:cNvSpPr>
              <a:spLocks noChangeShapeType="1"/>
            </p:cNvSpPr>
            <p:nvPr/>
          </p:nvSpPr>
          <p:spPr bwMode="auto">
            <a:xfrm>
              <a:off x="174" y="2832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32" name="Line 344"/>
            <p:cNvSpPr>
              <a:spLocks noChangeShapeType="1"/>
            </p:cNvSpPr>
            <p:nvPr/>
          </p:nvSpPr>
          <p:spPr bwMode="auto">
            <a:xfrm>
              <a:off x="658" y="2836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41" name="Line 353"/>
            <p:cNvSpPr>
              <a:spLocks noChangeShapeType="1"/>
            </p:cNvSpPr>
            <p:nvPr/>
          </p:nvSpPr>
          <p:spPr bwMode="auto">
            <a:xfrm>
              <a:off x="1180" y="2836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0" name="Line 362"/>
            <p:cNvSpPr>
              <a:spLocks noChangeShapeType="1"/>
            </p:cNvSpPr>
            <p:nvPr/>
          </p:nvSpPr>
          <p:spPr bwMode="auto">
            <a:xfrm>
              <a:off x="4456" y="2830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59" name="Line 371"/>
            <p:cNvSpPr>
              <a:spLocks noChangeShapeType="1"/>
            </p:cNvSpPr>
            <p:nvPr/>
          </p:nvSpPr>
          <p:spPr bwMode="auto">
            <a:xfrm>
              <a:off x="5110" y="2830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668" name="Line 380"/>
            <p:cNvSpPr>
              <a:spLocks noChangeShapeType="1"/>
            </p:cNvSpPr>
            <p:nvPr/>
          </p:nvSpPr>
          <p:spPr bwMode="auto">
            <a:xfrm>
              <a:off x="5578" y="2836"/>
              <a:ext cx="0" cy="192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1" name="Group 584"/>
          <p:cNvGrpSpPr>
            <a:grpSpLocks/>
          </p:cNvGrpSpPr>
          <p:nvPr/>
        </p:nvGrpSpPr>
        <p:grpSpPr bwMode="auto">
          <a:xfrm>
            <a:off x="285750" y="5753100"/>
            <a:ext cx="8572500" cy="346075"/>
            <a:chOff x="174" y="3646"/>
            <a:chExt cx="5400" cy="218"/>
          </a:xfrm>
        </p:grpSpPr>
        <p:sp>
          <p:nvSpPr>
            <p:cNvPr id="12818" name="Rectangle 530"/>
            <p:cNvSpPr>
              <a:spLocks noChangeArrowheads="1"/>
            </p:cNvSpPr>
            <p:nvPr/>
          </p:nvSpPr>
          <p:spPr bwMode="auto">
            <a:xfrm>
              <a:off x="2370" y="3653"/>
              <a:ext cx="115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endParaRPr lang="en-US"/>
            </a:p>
          </p:txBody>
        </p:sp>
        <p:sp>
          <p:nvSpPr>
            <p:cNvPr id="12795" name="Rectangle 507"/>
            <p:cNvSpPr>
              <a:spLocks noChangeArrowheads="1"/>
            </p:cNvSpPr>
            <p:nvPr/>
          </p:nvSpPr>
          <p:spPr bwMode="auto">
            <a:xfrm>
              <a:off x="3990" y="3653"/>
              <a:ext cx="1152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rtl="0" fontAlgn="b"/>
              <a:r>
                <a:rPr lang="fr-FR" sz="1400" b="1" dirty="0">
                  <a:cs typeface="Times New Roman" pitchFamily="18" charset="0"/>
                </a:rPr>
                <a:t>p16f84.inc </a:t>
              </a:r>
              <a:r>
                <a:rPr lang="ar-DZ" sz="1400" b="1" dirty="0">
                  <a:cs typeface="Times New Roman" pitchFamily="18" charset="0"/>
                </a:rPr>
                <a:t>في</a:t>
              </a:r>
              <a:r>
                <a:rPr lang="fr-FR" sz="1400" b="1" dirty="0">
                  <a:cs typeface="Times New Roman" pitchFamily="18" charset="0"/>
                </a:rPr>
                <a:t> EQU</a:t>
              </a:r>
            </a:p>
          </p:txBody>
        </p:sp>
        <p:sp>
          <p:nvSpPr>
            <p:cNvPr id="12783" name="Rectangle 495"/>
            <p:cNvSpPr>
              <a:spLocks noChangeArrowheads="1"/>
            </p:cNvSpPr>
            <p:nvPr/>
          </p:nvSpPr>
          <p:spPr bwMode="auto">
            <a:xfrm>
              <a:off x="1974" y="3653"/>
              <a:ext cx="396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400" b="1">
                  <a:latin typeface="Arial Black" pitchFamily="34" charset="0"/>
                  <a:cs typeface="Arial" charset="0"/>
                </a:rPr>
                <a:t>العنوان</a:t>
              </a:r>
              <a:endParaRPr lang="fr-FR" sz="1400" b="1">
                <a:latin typeface="Arial Black" pitchFamily="34" charset="0"/>
                <a:cs typeface="Arial" charset="0"/>
              </a:endParaRPr>
            </a:p>
          </p:txBody>
        </p:sp>
        <p:sp>
          <p:nvSpPr>
            <p:cNvPr id="12772" name="Rectangle 484"/>
            <p:cNvSpPr>
              <a:spLocks noChangeArrowheads="1"/>
            </p:cNvSpPr>
            <p:nvPr/>
          </p:nvSpPr>
          <p:spPr bwMode="auto">
            <a:xfrm>
              <a:off x="2485" y="3653"/>
              <a:ext cx="1505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400" b="1">
                  <a:latin typeface="Arial Black" pitchFamily="34" charset="0"/>
                  <a:cs typeface="Times New Roman" pitchFamily="18" charset="0"/>
                </a:rPr>
                <a:t>سجل التحكم 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2696" name="Rectangle 408"/>
            <p:cNvSpPr>
              <a:spLocks noChangeArrowheads="1"/>
            </p:cNvSpPr>
            <p:nvPr/>
          </p:nvSpPr>
          <p:spPr bwMode="auto">
            <a:xfrm>
              <a:off x="5142" y="3653"/>
              <a:ext cx="432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ar-DZ" sz="1400" b="1">
                  <a:latin typeface="Arial Black" pitchFamily="34" charset="0"/>
                  <a:cs typeface="Arial" charset="0"/>
                </a:rPr>
                <a:t>العنوان</a:t>
              </a:r>
              <a:endParaRPr lang="fr-FR" sz="1400" b="1">
                <a:latin typeface="Arial Black" pitchFamily="34" charset="0"/>
                <a:cs typeface="Arial" charset="0"/>
              </a:endParaRPr>
            </a:p>
          </p:txBody>
        </p:sp>
        <p:sp>
          <p:nvSpPr>
            <p:cNvPr id="12695" name="Rectangle 407"/>
            <p:cNvSpPr>
              <a:spLocks noChangeArrowheads="1"/>
            </p:cNvSpPr>
            <p:nvPr/>
          </p:nvSpPr>
          <p:spPr bwMode="auto">
            <a:xfrm>
              <a:off x="840" y="3653"/>
              <a:ext cx="1134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lIns="18000" rIns="18000" anchor="b"/>
            <a:lstStyle/>
            <a:p>
              <a:pPr algn="l" rtl="0" fontAlgn="b"/>
              <a:r>
                <a:rPr lang="fr-FR" sz="1100" dirty="0">
                  <a:latin typeface="Arial Black" pitchFamily="34" charset="0"/>
                  <a:cs typeface="Times New Roman" pitchFamily="18" charset="0"/>
                </a:rPr>
                <a:t>p16f84.inc</a:t>
              </a:r>
              <a:r>
                <a:rPr lang="fr-FR" sz="1400" dirty="0">
                  <a:latin typeface="Arial Black" pitchFamily="34" charset="0"/>
                  <a:cs typeface="Times New Roman" pitchFamily="18" charset="0"/>
                </a:rPr>
                <a:t> </a:t>
              </a:r>
              <a:r>
                <a:rPr lang="ar-DZ" sz="1400" dirty="0">
                  <a:latin typeface="Arial Black" pitchFamily="34" charset="0"/>
                  <a:cs typeface="Times New Roman" pitchFamily="18" charset="0"/>
                </a:rPr>
                <a:t> </a:t>
              </a:r>
              <a:r>
                <a:rPr lang="ar-DZ" sz="1400" b="1" dirty="0">
                  <a:latin typeface="Arial Black" pitchFamily="34" charset="0"/>
                  <a:cs typeface="Times New Roman" pitchFamily="18" charset="0"/>
                </a:rPr>
                <a:t>في</a:t>
              </a:r>
              <a:r>
                <a:rPr lang="fr-FR" sz="1400" dirty="0">
                  <a:latin typeface="Arial Black" pitchFamily="34" charset="0"/>
                  <a:cs typeface="Times New Roman" pitchFamily="18" charset="0"/>
                </a:rPr>
                <a:t>EQU</a:t>
              </a:r>
            </a:p>
          </p:txBody>
        </p:sp>
        <p:sp>
          <p:nvSpPr>
            <p:cNvPr id="12694" name="Rectangle 406"/>
            <p:cNvSpPr>
              <a:spLocks noChangeArrowheads="1"/>
            </p:cNvSpPr>
            <p:nvPr/>
          </p:nvSpPr>
          <p:spPr bwMode="auto">
            <a:xfrm>
              <a:off x="174" y="3653"/>
              <a:ext cx="666" cy="21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ctr" fontAlgn="b"/>
              <a:r>
                <a:rPr lang="ar-DZ" sz="1400" b="1">
                  <a:latin typeface="Arial Black" pitchFamily="34" charset="0"/>
                  <a:cs typeface="Times New Roman" pitchFamily="18" charset="0"/>
                </a:rPr>
                <a:t>السجل</a:t>
              </a:r>
              <a:endParaRPr lang="fr-FR" sz="1400">
                <a:latin typeface="Arial Black" pitchFamily="34" charset="0"/>
              </a:endParaRPr>
            </a:p>
          </p:txBody>
        </p:sp>
        <p:sp>
          <p:nvSpPr>
            <p:cNvPr id="12709" name="Line 421"/>
            <p:cNvSpPr>
              <a:spLocks noChangeShapeType="1"/>
            </p:cNvSpPr>
            <p:nvPr/>
          </p:nvSpPr>
          <p:spPr bwMode="auto">
            <a:xfrm>
              <a:off x="174" y="3653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715" name="Line 427"/>
            <p:cNvSpPr>
              <a:spLocks noChangeShapeType="1"/>
            </p:cNvSpPr>
            <p:nvPr/>
          </p:nvSpPr>
          <p:spPr bwMode="auto">
            <a:xfrm>
              <a:off x="174" y="3864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0" name="Line 562"/>
            <p:cNvSpPr>
              <a:spLocks noChangeShapeType="1"/>
            </p:cNvSpPr>
            <p:nvPr/>
          </p:nvSpPr>
          <p:spPr bwMode="auto">
            <a:xfrm>
              <a:off x="174" y="3654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4" name="Line 566"/>
            <p:cNvSpPr>
              <a:spLocks noChangeShapeType="1"/>
            </p:cNvSpPr>
            <p:nvPr/>
          </p:nvSpPr>
          <p:spPr bwMode="auto">
            <a:xfrm>
              <a:off x="820" y="3652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7" name="Line 569"/>
            <p:cNvSpPr>
              <a:spLocks noChangeShapeType="1"/>
            </p:cNvSpPr>
            <p:nvPr/>
          </p:nvSpPr>
          <p:spPr bwMode="auto">
            <a:xfrm>
              <a:off x="1978" y="3652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0" name="Line 572"/>
            <p:cNvSpPr>
              <a:spLocks noChangeShapeType="1"/>
            </p:cNvSpPr>
            <p:nvPr/>
          </p:nvSpPr>
          <p:spPr bwMode="auto">
            <a:xfrm>
              <a:off x="2452" y="3652"/>
              <a:ext cx="0" cy="210"/>
            </a:xfrm>
            <a:prstGeom prst="line">
              <a:avLst/>
            </a:prstGeom>
            <a:noFill/>
            <a:ln w="571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3" name="Line 575"/>
            <p:cNvSpPr>
              <a:spLocks noChangeShapeType="1"/>
            </p:cNvSpPr>
            <p:nvPr/>
          </p:nvSpPr>
          <p:spPr bwMode="auto">
            <a:xfrm>
              <a:off x="3988" y="3646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6" name="Line 578"/>
            <p:cNvSpPr>
              <a:spLocks noChangeShapeType="1"/>
            </p:cNvSpPr>
            <p:nvPr/>
          </p:nvSpPr>
          <p:spPr bwMode="auto">
            <a:xfrm>
              <a:off x="5116" y="3646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9" name="Line 581"/>
            <p:cNvSpPr>
              <a:spLocks noChangeShapeType="1"/>
            </p:cNvSpPr>
            <p:nvPr/>
          </p:nvSpPr>
          <p:spPr bwMode="auto">
            <a:xfrm>
              <a:off x="5572" y="3652"/>
              <a:ext cx="0" cy="210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2" name="Group 585"/>
          <p:cNvGrpSpPr>
            <a:grpSpLocks/>
          </p:cNvGrpSpPr>
          <p:nvPr/>
        </p:nvGrpSpPr>
        <p:grpSpPr bwMode="auto">
          <a:xfrm>
            <a:off x="285750" y="6086475"/>
            <a:ext cx="8572500" cy="315913"/>
            <a:chOff x="174" y="3856"/>
            <a:chExt cx="5400" cy="199"/>
          </a:xfrm>
        </p:grpSpPr>
        <p:sp>
          <p:nvSpPr>
            <p:cNvPr id="12820" name="Rectangle 532"/>
            <p:cNvSpPr>
              <a:spLocks noChangeArrowheads="1"/>
            </p:cNvSpPr>
            <p:nvPr/>
          </p:nvSpPr>
          <p:spPr bwMode="auto">
            <a:xfrm>
              <a:off x="2370" y="3864"/>
              <a:ext cx="1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endParaRPr lang="en-US" sz="1400" b="1">
                <a:solidFill>
                  <a:srgbClr val="0000FF"/>
                </a:solidFill>
              </a:endParaRPr>
            </a:p>
          </p:txBody>
        </p:sp>
        <p:sp>
          <p:nvSpPr>
            <p:cNvPr id="12797" name="Rectangle 509"/>
            <p:cNvSpPr>
              <a:spLocks noChangeArrowheads="1"/>
            </p:cNvSpPr>
            <p:nvPr/>
          </p:nvSpPr>
          <p:spPr bwMode="auto">
            <a:xfrm>
              <a:off x="3990" y="3864"/>
              <a:ext cx="11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TRISA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85" name="Rectangle 497"/>
            <p:cNvSpPr>
              <a:spLocks noChangeArrowheads="1"/>
            </p:cNvSpPr>
            <p:nvPr/>
          </p:nvSpPr>
          <p:spPr bwMode="auto">
            <a:xfrm>
              <a:off x="1974" y="3864"/>
              <a:ext cx="396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0x05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74" name="Rectangle 486"/>
            <p:cNvSpPr>
              <a:spLocks noChangeArrowheads="1"/>
            </p:cNvSpPr>
            <p:nvPr/>
          </p:nvSpPr>
          <p:spPr bwMode="auto">
            <a:xfrm>
              <a:off x="2485" y="3864"/>
              <a:ext cx="150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Tris A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699" name="Rectangle 411"/>
            <p:cNvSpPr>
              <a:spLocks noChangeArrowheads="1"/>
            </p:cNvSpPr>
            <p:nvPr/>
          </p:nvSpPr>
          <p:spPr bwMode="auto">
            <a:xfrm>
              <a:off x="5142" y="3864"/>
              <a:ext cx="43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0x85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698" name="Rectangle 410"/>
            <p:cNvSpPr>
              <a:spLocks noChangeArrowheads="1"/>
            </p:cNvSpPr>
            <p:nvPr/>
          </p:nvSpPr>
          <p:spPr bwMode="auto">
            <a:xfrm>
              <a:off x="840" y="3864"/>
              <a:ext cx="1134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PORTA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697" name="Rectangle 409"/>
            <p:cNvSpPr>
              <a:spLocks noChangeArrowheads="1"/>
            </p:cNvSpPr>
            <p:nvPr/>
          </p:nvSpPr>
          <p:spPr bwMode="auto">
            <a:xfrm>
              <a:off x="174" y="3864"/>
              <a:ext cx="666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A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المرفأ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723" name="Line 435"/>
            <p:cNvSpPr>
              <a:spLocks noChangeShapeType="1"/>
            </p:cNvSpPr>
            <p:nvPr/>
          </p:nvSpPr>
          <p:spPr bwMode="auto">
            <a:xfrm>
              <a:off x="174" y="4055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1" name="Line 563"/>
            <p:cNvSpPr>
              <a:spLocks noChangeShapeType="1"/>
            </p:cNvSpPr>
            <p:nvPr/>
          </p:nvSpPr>
          <p:spPr bwMode="auto">
            <a:xfrm>
              <a:off x="174" y="3864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5" name="Line 567"/>
            <p:cNvSpPr>
              <a:spLocks noChangeShapeType="1"/>
            </p:cNvSpPr>
            <p:nvPr/>
          </p:nvSpPr>
          <p:spPr bwMode="auto">
            <a:xfrm>
              <a:off x="820" y="386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8" name="Line 570"/>
            <p:cNvSpPr>
              <a:spLocks noChangeShapeType="1"/>
            </p:cNvSpPr>
            <p:nvPr/>
          </p:nvSpPr>
          <p:spPr bwMode="auto">
            <a:xfrm>
              <a:off x="1978" y="386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1" name="Line 573"/>
            <p:cNvSpPr>
              <a:spLocks noChangeShapeType="1"/>
            </p:cNvSpPr>
            <p:nvPr/>
          </p:nvSpPr>
          <p:spPr bwMode="auto">
            <a:xfrm>
              <a:off x="2452" y="3862"/>
              <a:ext cx="0" cy="186"/>
            </a:xfrm>
            <a:prstGeom prst="line">
              <a:avLst/>
            </a:prstGeom>
            <a:noFill/>
            <a:ln w="571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4" name="Line 576"/>
            <p:cNvSpPr>
              <a:spLocks noChangeShapeType="1"/>
            </p:cNvSpPr>
            <p:nvPr/>
          </p:nvSpPr>
          <p:spPr bwMode="auto">
            <a:xfrm>
              <a:off x="3988" y="385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7" name="Line 579"/>
            <p:cNvSpPr>
              <a:spLocks noChangeShapeType="1"/>
            </p:cNvSpPr>
            <p:nvPr/>
          </p:nvSpPr>
          <p:spPr bwMode="auto">
            <a:xfrm>
              <a:off x="5116" y="3856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70" name="Line 582"/>
            <p:cNvSpPr>
              <a:spLocks noChangeShapeType="1"/>
            </p:cNvSpPr>
            <p:nvPr/>
          </p:nvSpPr>
          <p:spPr bwMode="auto">
            <a:xfrm>
              <a:off x="5572" y="3862"/>
              <a:ext cx="0" cy="186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3" name="Group 586"/>
          <p:cNvGrpSpPr>
            <a:grpSpLocks/>
          </p:cNvGrpSpPr>
          <p:nvPr/>
        </p:nvGrpSpPr>
        <p:grpSpPr bwMode="auto">
          <a:xfrm>
            <a:off x="285750" y="6381750"/>
            <a:ext cx="8572500" cy="327025"/>
            <a:chOff x="174" y="4042"/>
            <a:chExt cx="5400" cy="206"/>
          </a:xfrm>
        </p:grpSpPr>
        <p:sp>
          <p:nvSpPr>
            <p:cNvPr id="12822" name="Rectangle 534"/>
            <p:cNvSpPr>
              <a:spLocks noChangeArrowheads="1"/>
            </p:cNvSpPr>
            <p:nvPr/>
          </p:nvSpPr>
          <p:spPr bwMode="auto">
            <a:xfrm>
              <a:off x="2370" y="4055"/>
              <a:ext cx="11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endParaRPr lang="en-US" sz="1400" b="1">
                <a:solidFill>
                  <a:srgbClr val="0000FF"/>
                </a:solidFill>
              </a:endParaRPr>
            </a:p>
          </p:txBody>
        </p:sp>
        <p:sp>
          <p:nvSpPr>
            <p:cNvPr id="12799" name="Rectangle 511"/>
            <p:cNvSpPr>
              <a:spLocks noChangeArrowheads="1"/>
            </p:cNvSpPr>
            <p:nvPr/>
          </p:nvSpPr>
          <p:spPr bwMode="auto">
            <a:xfrm>
              <a:off x="3990" y="4055"/>
              <a:ext cx="115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TRISB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87" name="Rectangle 499"/>
            <p:cNvSpPr>
              <a:spLocks noChangeArrowheads="1"/>
            </p:cNvSpPr>
            <p:nvPr/>
          </p:nvSpPr>
          <p:spPr bwMode="auto">
            <a:xfrm>
              <a:off x="1974" y="4055"/>
              <a:ext cx="396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0x06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76" name="Rectangle 488"/>
            <p:cNvSpPr>
              <a:spLocks noChangeArrowheads="1"/>
            </p:cNvSpPr>
            <p:nvPr/>
          </p:nvSpPr>
          <p:spPr bwMode="auto">
            <a:xfrm>
              <a:off x="2485" y="4055"/>
              <a:ext cx="1505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Tris B</a:t>
              </a:r>
              <a:endParaRPr lang="fr-FR" sz="1400" b="1">
                <a:solidFill>
                  <a:srgbClr val="B8004A"/>
                </a:solidFill>
              </a:endParaRPr>
            </a:p>
          </p:txBody>
        </p:sp>
        <p:sp>
          <p:nvSpPr>
            <p:cNvPr id="12702" name="Rectangle 414"/>
            <p:cNvSpPr>
              <a:spLocks noChangeArrowheads="1"/>
            </p:cNvSpPr>
            <p:nvPr/>
          </p:nvSpPr>
          <p:spPr bwMode="auto">
            <a:xfrm>
              <a:off x="5142" y="4055"/>
              <a:ext cx="432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0x86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01" name="Rectangle 413"/>
            <p:cNvSpPr>
              <a:spLocks noChangeArrowheads="1"/>
            </p:cNvSpPr>
            <p:nvPr/>
          </p:nvSpPr>
          <p:spPr bwMode="auto">
            <a:xfrm>
              <a:off x="840" y="4055"/>
              <a:ext cx="1134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0000FF"/>
                  </a:solidFill>
                  <a:cs typeface="Times New Roman" pitchFamily="18" charset="0"/>
                </a:rPr>
                <a:t>PORTB</a:t>
              </a:r>
              <a:endParaRPr lang="fr-FR" sz="1400" b="1">
                <a:solidFill>
                  <a:srgbClr val="0000FF"/>
                </a:solidFill>
              </a:endParaRPr>
            </a:p>
          </p:txBody>
        </p:sp>
        <p:sp>
          <p:nvSpPr>
            <p:cNvPr id="12700" name="Rectangle 412"/>
            <p:cNvSpPr>
              <a:spLocks noChangeArrowheads="1"/>
            </p:cNvSpPr>
            <p:nvPr/>
          </p:nvSpPr>
          <p:spPr bwMode="auto">
            <a:xfrm>
              <a:off x="174" y="4055"/>
              <a:ext cx="666" cy="19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fontAlgn="b"/>
              <a:r>
                <a:rPr lang="fr-FR" sz="1400" b="1">
                  <a:solidFill>
                    <a:srgbClr val="B8004A"/>
                  </a:solidFill>
                  <a:cs typeface="Times New Roman" pitchFamily="18" charset="0"/>
                </a:rPr>
                <a:t>B </a:t>
              </a:r>
              <a:r>
                <a:rPr lang="ar-DZ" sz="1400" b="1">
                  <a:solidFill>
                    <a:srgbClr val="B8004A"/>
                  </a:solidFill>
                  <a:cs typeface="Times New Roman" pitchFamily="18" charset="0"/>
                </a:rPr>
                <a:t>المرفأ</a:t>
              </a:r>
              <a:endParaRPr lang="fr-FR" sz="1400" b="1">
                <a:solidFill>
                  <a:srgbClr val="B8004A"/>
                </a:solidFill>
                <a:cs typeface="Times New Roman" pitchFamily="18" charset="0"/>
              </a:endParaRPr>
            </a:p>
          </p:txBody>
        </p:sp>
        <p:sp>
          <p:nvSpPr>
            <p:cNvPr id="12710" name="Line 422"/>
            <p:cNvSpPr>
              <a:spLocks noChangeShapeType="1"/>
            </p:cNvSpPr>
            <p:nvPr/>
          </p:nvSpPr>
          <p:spPr bwMode="auto">
            <a:xfrm>
              <a:off x="174" y="4246"/>
              <a:ext cx="5400" cy="0"/>
            </a:xfrm>
            <a:prstGeom prst="line">
              <a:avLst/>
            </a:prstGeom>
            <a:noFill/>
            <a:ln w="19050" cap="rnd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3" name="Line 565"/>
            <p:cNvSpPr>
              <a:spLocks noChangeShapeType="1"/>
            </p:cNvSpPr>
            <p:nvPr/>
          </p:nvSpPr>
          <p:spPr bwMode="auto">
            <a:xfrm flipH="1">
              <a:off x="174" y="4050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6" name="Line 568"/>
            <p:cNvSpPr>
              <a:spLocks noChangeShapeType="1"/>
            </p:cNvSpPr>
            <p:nvPr/>
          </p:nvSpPr>
          <p:spPr bwMode="auto">
            <a:xfrm flipH="1">
              <a:off x="820" y="4048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59" name="Line 571"/>
            <p:cNvSpPr>
              <a:spLocks noChangeShapeType="1"/>
            </p:cNvSpPr>
            <p:nvPr/>
          </p:nvSpPr>
          <p:spPr bwMode="auto">
            <a:xfrm flipH="1">
              <a:off x="1978" y="4048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2" name="Line 574"/>
            <p:cNvSpPr>
              <a:spLocks noChangeShapeType="1"/>
            </p:cNvSpPr>
            <p:nvPr/>
          </p:nvSpPr>
          <p:spPr bwMode="auto">
            <a:xfrm flipH="1">
              <a:off x="2452" y="4048"/>
              <a:ext cx="0" cy="198"/>
            </a:xfrm>
            <a:prstGeom prst="line">
              <a:avLst/>
            </a:prstGeom>
            <a:noFill/>
            <a:ln w="571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5" name="Line 577"/>
            <p:cNvSpPr>
              <a:spLocks noChangeShapeType="1"/>
            </p:cNvSpPr>
            <p:nvPr/>
          </p:nvSpPr>
          <p:spPr bwMode="auto">
            <a:xfrm flipH="1">
              <a:off x="3988" y="4042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68" name="Line 580"/>
            <p:cNvSpPr>
              <a:spLocks noChangeShapeType="1"/>
            </p:cNvSpPr>
            <p:nvPr/>
          </p:nvSpPr>
          <p:spPr bwMode="auto">
            <a:xfrm flipH="1">
              <a:off x="5116" y="4042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2871" name="Line 583"/>
            <p:cNvSpPr>
              <a:spLocks noChangeShapeType="1"/>
            </p:cNvSpPr>
            <p:nvPr/>
          </p:nvSpPr>
          <p:spPr bwMode="auto">
            <a:xfrm flipH="1">
              <a:off x="5572" y="4048"/>
              <a:ext cx="0" cy="198"/>
            </a:xfrm>
            <a:prstGeom prst="line">
              <a:avLst/>
            </a:prstGeom>
            <a:noFill/>
            <a:ln w="19050">
              <a:solidFill>
                <a:srgbClr val="99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3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biLevel thresh="75000"/>
          </a:blip>
          <a:srcRect l="8000" t="2584" r="8000" b="6988"/>
          <a:stretch>
            <a:fillRect/>
          </a:stretch>
        </p:blipFill>
        <p:spPr bwMode="auto">
          <a:xfrm>
            <a:off x="4286248" y="3595689"/>
            <a:ext cx="1785950" cy="311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2786050" y="3714752"/>
          <a:ext cx="404794" cy="2966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794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00B0F0"/>
                          </a:solidFill>
                        </a:rPr>
                        <a:t>1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00B0F0"/>
                          </a:solidFill>
                        </a:rPr>
                        <a:t>1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00B0F0"/>
                          </a:solidFill>
                        </a:rPr>
                        <a:t>1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00B0F0"/>
                          </a:solidFill>
                        </a:rPr>
                        <a:t>1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5" name="Connecteur droit avec flèche 14"/>
          <p:cNvCxnSpPr/>
          <p:nvPr/>
        </p:nvCxnSpPr>
        <p:spPr>
          <a:xfrm>
            <a:off x="3286116" y="3857628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3980440"/>
              </p:ext>
            </p:extLst>
          </p:nvPr>
        </p:nvGraphicFramePr>
        <p:xfrm>
          <a:off x="5500694" y="3748428"/>
          <a:ext cx="547670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7670"/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RB7</a:t>
                      </a:r>
                      <a:endParaRPr lang="fr-FR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RB6</a:t>
                      </a:r>
                      <a:endParaRPr lang="fr-FR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RB5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RB4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RB3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RB2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RB1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>
                          <a:solidFill>
                            <a:srgbClr val="7030A0"/>
                          </a:solidFill>
                        </a:rPr>
                        <a:t>RB0</a:t>
                      </a:r>
                      <a:endParaRPr lang="fr-FR" sz="18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9" name="Connecteur droit avec flèche 18"/>
          <p:cNvCxnSpPr/>
          <p:nvPr/>
        </p:nvCxnSpPr>
        <p:spPr>
          <a:xfrm>
            <a:off x="3286116" y="5784866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3286116" y="4284668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3286116" y="4641858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3286116" y="5070486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3286116" y="5429264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3286116" y="6142056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3214678" y="6500834"/>
            <a:ext cx="1620000" cy="1588"/>
          </a:xfrm>
          <a:prstGeom prst="straightConnector1">
            <a:avLst/>
          </a:prstGeom>
          <a:ln w="38100" cmpd="dbl">
            <a:solidFill>
              <a:schemeClr val="accent3">
                <a:lumMod val="50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6072198" y="3929066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6072198" y="4284668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>
            <a:off x="6072198" y="4643446"/>
            <a:ext cx="714380" cy="158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>
            <a:off x="6072198" y="5070486"/>
            <a:ext cx="714380" cy="158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>
            <a:off x="6072198" y="5429264"/>
            <a:ext cx="714380" cy="158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>
            <a:off x="6072198" y="5784866"/>
            <a:ext cx="714380" cy="1588"/>
          </a:xfrm>
          <a:prstGeom prst="straightConnector1">
            <a:avLst/>
          </a:prstGeom>
          <a:ln w="57150">
            <a:solidFill>
              <a:srgbClr val="00B0F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/>
          <p:nvPr/>
        </p:nvCxnSpPr>
        <p:spPr>
          <a:xfrm>
            <a:off x="6072198" y="6142056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>
            <a:off x="6072198" y="6500834"/>
            <a:ext cx="71438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au 34"/>
          <p:cNvGraphicFramePr>
            <a:graphicFrameLocks noGrp="1"/>
          </p:cNvGraphicFramePr>
          <p:nvPr/>
        </p:nvGraphicFramePr>
        <p:xfrm>
          <a:off x="2000232" y="3714752"/>
          <a:ext cx="61910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9108"/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bit7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Bit6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Bit5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Bit4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Bit3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Bit2</a:t>
                      </a:r>
                      <a:endParaRPr lang="fr-FR" sz="18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Bit1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sz="1800" dirty="0" smtClean="0"/>
                        <a:t>Bit0</a:t>
                      </a:r>
                      <a:endParaRPr lang="fr-FR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ZoneTexte 35"/>
          <p:cNvSpPr txBox="1"/>
          <p:nvPr/>
        </p:nvSpPr>
        <p:spPr>
          <a:xfrm>
            <a:off x="2346202" y="3357562"/>
            <a:ext cx="617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/>
              <a:t>trisb</a:t>
            </a:r>
            <a:endParaRPr lang="fr-FR" b="1" dirty="0"/>
          </a:p>
        </p:txBody>
      </p:sp>
      <p:sp>
        <p:nvSpPr>
          <p:cNvPr id="37" name="ZoneTexte 36"/>
          <p:cNvSpPr txBox="1"/>
          <p:nvPr/>
        </p:nvSpPr>
        <p:spPr>
          <a:xfrm rot="16200000">
            <a:off x="4782411" y="4718787"/>
            <a:ext cx="797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/>
              <a:t>PIC</a:t>
            </a:r>
            <a:endParaRPr lang="fr-FR" sz="3600" b="1" dirty="0"/>
          </a:p>
        </p:txBody>
      </p:sp>
      <p:sp>
        <p:nvSpPr>
          <p:cNvPr id="38" name="ZoneTexte 37"/>
          <p:cNvSpPr txBox="1"/>
          <p:nvPr/>
        </p:nvSpPr>
        <p:spPr>
          <a:xfrm>
            <a:off x="7676535" y="3950184"/>
            <a:ext cx="79701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2400" b="1" dirty="0" smtClean="0">
                <a:solidFill>
                  <a:srgbClr val="FF0000"/>
                </a:solidFill>
              </a:rPr>
              <a:t>خروج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7606861" y="4924585"/>
            <a:ext cx="73129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2400" b="1" dirty="0" smtClean="0">
                <a:solidFill>
                  <a:srgbClr val="00B0F0"/>
                </a:solidFill>
              </a:rPr>
              <a:t>دخول</a:t>
            </a:r>
            <a:endParaRPr lang="fr-FR" sz="2400" b="1" dirty="0">
              <a:solidFill>
                <a:srgbClr val="00B0F0"/>
              </a:solidFill>
            </a:endParaRPr>
          </a:p>
        </p:txBody>
      </p:sp>
      <p:graphicFrame>
        <p:nvGraphicFramePr>
          <p:cNvPr id="40" name="Tableau 39"/>
          <p:cNvGraphicFramePr>
            <a:graphicFrameLocks noGrp="1"/>
          </p:cNvGraphicFramePr>
          <p:nvPr/>
        </p:nvGraphicFramePr>
        <p:xfrm>
          <a:off x="214282" y="2214554"/>
          <a:ext cx="4857784" cy="1143008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</a:tblGrid>
              <a:tr h="571504">
                <a:tc>
                  <a:txBody>
                    <a:bodyPr/>
                    <a:lstStyle/>
                    <a:p>
                      <a:r>
                        <a:rPr lang="fr-FR" dirty="0" smtClean="0"/>
                        <a:t>RB7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RB6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RB5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RB4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RB3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RB2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RB1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RB0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/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1" name="ZoneTexte 40"/>
          <p:cNvSpPr txBox="1"/>
          <p:nvPr/>
        </p:nvSpPr>
        <p:spPr>
          <a:xfrm>
            <a:off x="5125696" y="357165"/>
            <a:ext cx="312476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2400" b="1" dirty="0" smtClean="0">
                <a:solidFill>
                  <a:schemeClr val="accent1"/>
                </a:solidFill>
              </a:rPr>
              <a:t>سجل عمل خاص</a:t>
            </a:r>
            <a:r>
              <a:rPr lang="fr-FR" sz="2400" b="1" dirty="0" smtClean="0">
                <a:solidFill>
                  <a:schemeClr val="accent1"/>
                </a:solidFill>
              </a:rPr>
              <a:t>    </a:t>
            </a:r>
            <a:r>
              <a:rPr lang="ar-DZ" sz="2400" b="1" dirty="0" smtClean="0">
                <a:solidFill>
                  <a:schemeClr val="accent1"/>
                </a:solidFill>
              </a:rPr>
              <a:t>  </a:t>
            </a:r>
            <a:r>
              <a:rPr lang="fr-FR" sz="2400" b="1" dirty="0" smtClean="0">
                <a:solidFill>
                  <a:schemeClr val="accent1"/>
                </a:solidFill>
              </a:rPr>
              <a:t>PORTA</a:t>
            </a:r>
            <a:endParaRPr lang="fr-FR" sz="2400" b="1" dirty="0">
              <a:solidFill>
                <a:schemeClr val="accent1"/>
              </a:solidFill>
            </a:endParaRPr>
          </a:p>
        </p:txBody>
      </p:sp>
      <p:graphicFrame>
        <p:nvGraphicFramePr>
          <p:cNvPr id="42" name="Tableau 41"/>
          <p:cNvGraphicFramePr>
            <a:graphicFrameLocks noGrp="1"/>
          </p:cNvGraphicFramePr>
          <p:nvPr/>
        </p:nvGraphicFramePr>
        <p:xfrm>
          <a:off x="4071934" y="857232"/>
          <a:ext cx="4857784" cy="1143008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  <a:gridCol w="607223"/>
              </a:tblGrid>
              <a:tr h="571504">
                <a:tc>
                  <a:txBody>
                    <a:bodyPr/>
                    <a:lstStyle/>
                    <a:p>
                      <a:r>
                        <a:rPr lang="fr-FR" dirty="0" smtClean="0"/>
                        <a:t>RA7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RA6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RA5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RA4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RA3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RA2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RA1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RA0</a:t>
                      </a:r>
                      <a:endParaRPr lang="fr-FR" dirty="0">
                        <a:solidFill>
                          <a:srgbClr val="FF0000"/>
                        </a:solidFill>
                      </a:endParaRPr>
                    </a:p>
                  </a:txBody>
                  <a:tcPr vert="vert"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r-FR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3" name="ZoneTexte 42"/>
          <p:cNvSpPr txBox="1"/>
          <p:nvPr/>
        </p:nvSpPr>
        <p:spPr>
          <a:xfrm>
            <a:off x="428596" y="1643050"/>
            <a:ext cx="3152017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ar-DZ" sz="2400" b="1" dirty="0" smtClean="0">
                <a:solidFill>
                  <a:srgbClr val="FF0000"/>
                </a:solidFill>
              </a:rPr>
              <a:t>سجل عمل خاص</a:t>
            </a:r>
            <a:r>
              <a:rPr lang="fr-FR" sz="2400" b="1" dirty="0" smtClean="0">
                <a:solidFill>
                  <a:srgbClr val="FF0000"/>
                </a:solidFill>
              </a:rPr>
              <a:t>    </a:t>
            </a:r>
            <a:r>
              <a:rPr lang="ar-DZ" sz="2400" b="1" dirty="0" smtClean="0">
                <a:solidFill>
                  <a:srgbClr val="FF0000"/>
                </a:solidFill>
              </a:rPr>
              <a:t>  </a:t>
            </a:r>
            <a:r>
              <a:rPr lang="fr-FR" sz="2400" b="1" dirty="0" smtClean="0">
                <a:solidFill>
                  <a:srgbClr val="FF0000"/>
                </a:solidFill>
              </a:rPr>
              <a:t>PORTB</a:t>
            </a:r>
            <a:endParaRPr lang="fr-FR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 animBg="1"/>
      <p:bldP spid="39" grpId="0" animBg="1"/>
      <p:bldP spid="41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rgbClr val="92D050"/>
            </a:gs>
            <a:gs pos="8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8824" y="548680"/>
            <a:ext cx="389561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ar-DZ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  <a:cs typeface="Arial" charset="0"/>
              </a:rPr>
              <a:t>التعليمــــــــــــــــــــــــــات</a:t>
            </a:r>
            <a:endParaRPr lang="fr-FR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 Box 58"/>
          <p:cNvSpPr txBox="1">
            <a:spLocks noChangeArrowheads="1"/>
          </p:cNvSpPr>
          <p:nvPr/>
        </p:nvSpPr>
        <p:spPr bwMode="auto">
          <a:xfrm>
            <a:off x="0" y="1731005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tIns="0" bIns="0" anchor="ctr">
            <a:spAutoFit/>
          </a:bodyPr>
          <a:lstStyle/>
          <a:p>
            <a:pPr algn="ctr" rtl="1" eaLnBrk="0" hangingPunct="0"/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كل تعليمة </a:t>
            </a:r>
            <a:r>
              <a:rPr lang="ar-DZ" sz="3200" b="1" dirty="0" smtClean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للميكرو مراقب </a:t>
            </a:r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لها رمز ثاني ، لتسهيل التعامل </a:t>
            </a:r>
            <a:r>
              <a:rPr lang="ar-DZ" sz="3200" b="1" dirty="0" smtClean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بها يعوض </a:t>
            </a:r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كل رمز ثنائي </a:t>
            </a:r>
            <a:r>
              <a:rPr lang="ar-DZ" sz="3200" b="1" dirty="0" smtClean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برمز حرفي( </a:t>
            </a:r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إختصار للعملية بالإنجليزية ) يسمي الرمز </a:t>
            </a:r>
            <a:r>
              <a:rPr lang="ar-DZ" sz="3200" b="1" dirty="0" smtClean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الحرفي بـــ</a:t>
            </a:r>
            <a:r>
              <a:rPr lang="fr-FR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Mnémonique 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5720" y="3630216"/>
            <a:ext cx="859155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>
            <a:spAutoFit/>
          </a:bodyPr>
          <a:lstStyle/>
          <a:p>
            <a:pPr algn="ctr" rtl="0" eaLnBrk="0" hangingPunct="0"/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قواعد مختلف </a:t>
            </a:r>
            <a:r>
              <a:rPr lang="ar-DZ" sz="3200" b="1" dirty="0" err="1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الميمونيك</a:t>
            </a:r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 لتعليمات </a:t>
            </a:r>
            <a:r>
              <a:rPr lang="ar-DZ" sz="3200" b="1" dirty="0" smtClean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الميكرو </a:t>
            </a:r>
            <a:r>
              <a:rPr lang="ar-DZ" sz="3200" b="1" dirty="0">
                <a:solidFill>
                  <a:srgbClr val="191D6D"/>
                </a:solidFill>
                <a:latin typeface="Arial Black" pitchFamily="34" charset="0"/>
                <a:cs typeface="Arial" charset="0"/>
              </a:rPr>
              <a:t>مراقب</a:t>
            </a:r>
            <a:endParaRPr lang="fr-FR" sz="3200" b="1" dirty="0">
              <a:solidFill>
                <a:srgbClr val="191D6D"/>
              </a:solidFill>
              <a:latin typeface="Arial Black" pitchFamily="34" charset="0"/>
              <a:cs typeface="Arial" charset="0"/>
            </a:endParaRPr>
          </a:p>
          <a:p>
            <a:pPr algn="ctr" rtl="0" eaLnBrk="0" hangingPunct="0">
              <a:spcBef>
                <a:spcPct val="25000"/>
              </a:spcBef>
              <a:spcAft>
                <a:spcPct val="25000"/>
              </a:spcAft>
            </a:pPr>
            <a:r>
              <a:rPr lang="ar-DZ" sz="3200" b="1" i="1" dirty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  : قيمة </a:t>
            </a:r>
            <a:r>
              <a:rPr lang="ar-DZ" sz="3200" b="1" i="1" dirty="0" err="1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مرمزة</a:t>
            </a:r>
            <a:r>
              <a:rPr lang="ar-DZ" sz="3200" b="1" i="1" dirty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 علي ثمانية أبيات    </a:t>
            </a:r>
            <a:r>
              <a:rPr lang="fr-FR" sz="3200" b="1" i="1" dirty="0">
                <a:solidFill>
                  <a:srgbClr val="CC6600"/>
                </a:solidFill>
                <a:latin typeface="Comic Sans MS" pitchFamily="66" charset="0"/>
              </a:rPr>
              <a:t>k</a:t>
            </a:r>
            <a:r>
              <a:rPr lang="ar-DZ" sz="3200" b="1" dirty="0"/>
              <a:t> </a:t>
            </a:r>
            <a:r>
              <a:rPr lang="ar-DZ" sz="3200" b="1" dirty="0">
                <a:solidFill>
                  <a:srgbClr val="CC6600"/>
                </a:solidFill>
                <a:cs typeface="Times New Roman" pitchFamily="18" charset="0"/>
              </a:rPr>
              <a:t>رمز موافق لسجل  </a:t>
            </a:r>
            <a:r>
              <a:rPr lang="ar-DZ" sz="3200" b="1" dirty="0" smtClean="0">
                <a:solidFill>
                  <a:srgbClr val="CC6600"/>
                </a:solidFill>
                <a:cs typeface="Times New Roman" pitchFamily="18" charset="0"/>
              </a:rPr>
              <a:t>     </a:t>
            </a:r>
            <a:r>
              <a:rPr lang="fr-FR" sz="3200" b="1" i="1" dirty="0">
                <a:solidFill>
                  <a:srgbClr val="CC6600"/>
                </a:solidFill>
                <a:cs typeface="Times New Roman" pitchFamily="18" charset="0"/>
              </a:rPr>
              <a:t>f</a:t>
            </a:r>
            <a:r>
              <a:rPr lang="fr-FR" sz="3200" b="1" dirty="0">
                <a:solidFill>
                  <a:srgbClr val="CC6600"/>
                </a:solidFill>
                <a:cs typeface="Times New Roman" pitchFamily="18" charset="0"/>
              </a:rPr>
              <a:t>.</a:t>
            </a:r>
            <a:r>
              <a:rPr lang="ar-DZ" sz="3200" b="1" dirty="0">
                <a:solidFill>
                  <a:srgbClr val="CC6600"/>
                </a:solidFill>
                <a:cs typeface="Times New Roman" pitchFamily="18" charset="0"/>
              </a:rPr>
              <a:t> </a:t>
            </a:r>
            <a:endParaRPr lang="fr-FR" sz="3200" b="1" dirty="0" smtClean="0">
              <a:solidFill>
                <a:srgbClr val="CC6600"/>
              </a:solidFill>
              <a:latin typeface="Comic Sans MS" pitchFamily="66" charset="0"/>
            </a:endParaRPr>
          </a:p>
          <a:p>
            <a:pPr algn="ctr" rtl="0" eaLnBrk="0" hangingPunct="0">
              <a:spcBef>
                <a:spcPct val="25000"/>
              </a:spcBef>
              <a:spcAft>
                <a:spcPct val="25000"/>
              </a:spcAft>
            </a:pPr>
            <a:r>
              <a:rPr lang="ar-DZ" sz="3200" b="1" i="1" dirty="0" smtClean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تحدد مكان تخزين النتيجة</a:t>
            </a:r>
            <a:r>
              <a:rPr lang="fr-FR" sz="3200" b="1" i="1" dirty="0" smtClean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ar-DZ" sz="3200" b="1" i="1" dirty="0" smtClean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:</a:t>
            </a:r>
            <a:r>
              <a:rPr lang="fr-FR" sz="3200" b="1" i="1" dirty="0" smtClean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fr-FR" sz="3200" b="1" i="1" dirty="0" smtClean="0">
                <a:solidFill>
                  <a:srgbClr val="CC6600"/>
                </a:solidFill>
                <a:latin typeface="Comic Sans MS" pitchFamily="66" charset="0"/>
              </a:rPr>
              <a:t>d</a:t>
            </a:r>
            <a:r>
              <a:rPr lang="ar-DZ" sz="3200" b="1" i="1" dirty="0" smtClean="0">
                <a:solidFill>
                  <a:srgbClr val="CC6600"/>
                </a:solidFill>
                <a:latin typeface="Comic Sans MS" pitchFamily="66" charset="0"/>
                <a:cs typeface="Arial" charset="0"/>
              </a:rPr>
              <a:t>                          </a:t>
            </a:r>
            <a:endParaRPr lang="fr-FR" sz="3200" b="1" i="1" dirty="0">
              <a:solidFill>
                <a:srgbClr val="CC6600"/>
              </a:solidFill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4624"/>
            <a:ext cx="9001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1600" b="1" dirty="0">
                <a:solidFill>
                  <a:srgbClr val="00B050"/>
                </a:solidFill>
                <a:latin typeface="Times New Roman"/>
                <a:ea typeface="Times New Roman"/>
                <a:cs typeface="+mj-cs"/>
              </a:rPr>
              <a:t>مجموعة التعليمات</a:t>
            </a:r>
            <a:endParaRPr lang="fr-FR" sz="1600" dirty="0">
              <a:solidFill>
                <a:srgbClr val="00B050"/>
              </a:solidFill>
              <a:latin typeface="Times New Roman"/>
              <a:ea typeface="Times New Roman"/>
              <a:cs typeface="+mj-cs"/>
            </a:endParaRPr>
          </a:p>
          <a:p>
            <a:r>
              <a:rPr lang="ar-SA" sz="1600" b="1" dirty="0" smtClean="0">
                <a:solidFill>
                  <a:srgbClr val="666699"/>
                </a:solidFill>
                <a:ea typeface="Times New Roman"/>
                <a:cs typeface="+mj-cs"/>
              </a:rPr>
              <a:t>يملك </a:t>
            </a: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عنصر التحكم </a:t>
            </a:r>
            <a:r>
              <a:rPr lang="en-US" sz="1600" b="1" dirty="0">
                <a:solidFill>
                  <a:srgbClr val="FF0000"/>
                </a:solidFill>
                <a:latin typeface="Tahoma"/>
                <a:ea typeface="Times New Roman"/>
                <a:cs typeface="+mj-cs"/>
              </a:rPr>
              <a:t>PIC16F84</a:t>
            </a: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 نظرياً </a:t>
            </a:r>
            <a:r>
              <a:rPr lang="ar-SA" sz="1600" b="1" dirty="0">
                <a:ea typeface="Times New Roman"/>
                <a:cs typeface="+mj-cs"/>
              </a:rPr>
              <a:t>35</a:t>
            </a: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 تعليمة إضافة إلى تعليمتين يمكن استخدامهما في بعض الأحيان وذلك لتبسيط الأمور .</a:t>
            </a:r>
            <a:b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</a:b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إن عرض كلمات التعليمات في عنصر التحكم </a:t>
            </a:r>
            <a:r>
              <a:rPr lang="en-US" sz="1600" b="1" dirty="0">
                <a:solidFill>
                  <a:srgbClr val="FF0000"/>
                </a:solidFill>
                <a:latin typeface="Tahoma"/>
                <a:ea typeface="Times New Roman"/>
                <a:cs typeface="+mj-cs"/>
              </a:rPr>
              <a:t>PIC16F84</a:t>
            </a: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 هي </a:t>
            </a:r>
            <a:r>
              <a:rPr lang="ar-SA" sz="1600" b="1" dirty="0">
                <a:ea typeface="Times New Roman"/>
                <a:cs typeface="+mj-cs"/>
              </a:rPr>
              <a:t>14</a:t>
            </a:r>
            <a: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  <a:t> خانة .</a:t>
            </a:r>
            <a:br>
              <a:rPr lang="ar-SA" sz="1600" b="1" dirty="0">
                <a:solidFill>
                  <a:srgbClr val="666699"/>
                </a:solidFill>
                <a:ea typeface="Times New Roman"/>
                <a:cs typeface="+mj-cs"/>
              </a:rPr>
            </a:br>
            <a:endParaRPr lang="fr-FR" sz="1600" dirty="0"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35248" y="937176"/>
            <a:ext cx="2331086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نقل أو تعريف بيانات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6857076" y="3300212"/>
            <a:ext cx="2209258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تغيير محتوى سجل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00090"/>
            <a:ext cx="3392143" cy="138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796136" y="2420888"/>
            <a:ext cx="2379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/>
              <a:t>قم بشحن السجل</a:t>
            </a:r>
            <a:r>
              <a:rPr lang="en-US" dirty="0"/>
              <a:t> W </a:t>
            </a:r>
            <a:r>
              <a:rPr lang="ar-DZ" dirty="0" smtClean="0"/>
              <a:t>بقيمة </a:t>
            </a:r>
            <a:r>
              <a:rPr lang="ar-DZ" dirty="0" smtClean="0">
                <a:solidFill>
                  <a:srgbClr val="FF0000"/>
                </a:solidFill>
              </a:rPr>
              <a:t>02</a:t>
            </a:r>
            <a:r>
              <a:rPr lang="ar-SA" dirty="0" smtClean="0"/>
              <a:t> </a:t>
            </a:r>
            <a:endParaRPr lang="fr-FR" dirty="0"/>
          </a:p>
        </p:txBody>
      </p:sp>
      <p:sp>
        <p:nvSpPr>
          <p:cNvPr id="14" name="Flèche droite à entaille 13"/>
          <p:cNvSpPr/>
          <p:nvPr/>
        </p:nvSpPr>
        <p:spPr>
          <a:xfrm flipH="1">
            <a:off x="4823398" y="2420888"/>
            <a:ext cx="576064" cy="5040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7541880"/>
              </p:ext>
            </p:extLst>
          </p:nvPr>
        </p:nvGraphicFramePr>
        <p:xfrm>
          <a:off x="107504" y="3933056"/>
          <a:ext cx="8893496" cy="2346960"/>
        </p:xfrm>
        <a:graphic>
          <a:graphicData uri="http://schemas.openxmlformats.org/drawingml/2006/table">
            <a:tbl>
              <a:tblPr rtl="1"/>
              <a:tblGrid>
                <a:gridCol w="679463"/>
                <a:gridCol w="942710"/>
                <a:gridCol w="7271323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CLRF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تصفير السجل الذي تم اختياره أي جعله 0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CLRW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تصفير السجل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أي جعله 0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COMF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إتمام محتوى السجل الذي تم اختياره . كل </a:t>
                      </a:r>
                      <a:r>
                        <a:rPr lang="ar-SA" sz="1100" b="1" dirty="0" err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الواحدات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 إلى أصفار وكل الأصفار إلى </a:t>
                      </a:r>
                      <a:r>
                        <a:rPr lang="ar-SA" sz="1100" b="1" dirty="0" err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واحدات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 والنتيجة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 , d </a:t>
                      </a:r>
                      <a:endParaRPr lang="fr-FR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DECF</a:t>
                      </a:r>
                      <a:endParaRPr lang="fr-FR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إتمام محتوى السجل الذي تم اختياره . عندما يكون محتوى سجل هو 0 وقمنا بعملية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DECF </a:t>
                      </a:r>
                      <a:r>
                        <a:rPr lang="ar-SA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فإن النتيجة هي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FF </a:t>
                      </a:r>
                      <a:r>
                        <a:rPr lang="ar-SA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وستوضع في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f , d 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INCF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إضافة واحد إلى محتوى السجل الذي تم اختياره . إضافة واحد إلى سجل محتواه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FF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سيعطي النتيجة 0 وستوضع هذه 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 , b 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BCF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تصفير الخانة المحددة في السجل المعين أي جعلها 0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 , b 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BSF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جعل قيمة الخانة </a:t>
                      </a:r>
                      <a:r>
                        <a:rPr lang="ar-SA" sz="1100" b="1" dirty="0" err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المححدة</a:t>
                      </a:r>
                      <a:r>
                        <a:rPr lang="ar-SA" sz="11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 في السجل المعين 1</a:t>
                      </a: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f , d 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RLF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تدوير الخانات في سجل معين موقعاً واحداً إلى اليسار . تتم عملية التدوير عبر خانة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carry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في سجل الأعلام والنتيجة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f , d 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RRF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تدوير الخانات في سجل معين موقعاً واحداً إلى اليمين . تدور الخانات عبر خانة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carry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في سجل الأعلام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Flag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SWAPF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التبديل ما بين الـ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MS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العليا والـ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LS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الدنيا للسجل المعين . والنتيجة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8298439"/>
              </p:ext>
            </p:extLst>
          </p:nvPr>
        </p:nvGraphicFramePr>
        <p:xfrm>
          <a:off x="539552" y="1412776"/>
          <a:ext cx="8352928" cy="78867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1574528"/>
                <a:gridCol w="6778400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effectLst/>
                        </a:rPr>
                        <a:t> </a:t>
                      </a:r>
                      <a:r>
                        <a:rPr lang="fr-FR" sz="1600" dirty="0" smtClean="0">
                          <a:effectLst/>
                        </a:rPr>
                        <a:t> </a:t>
                      </a:r>
                      <a:r>
                        <a:rPr lang="en-US" sz="1600" cap="none" baseline="0" dirty="0" err="1" smtClean="0">
                          <a:effectLst/>
                        </a:rPr>
                        <a:t>movlw</a:t>
                      </a:r>
                      <a:r>
                        <a:rPr lang="en-US" sz="1600" dirty="0" smtClean="0">
                          <a:effectLst/>
                        </a:rPr>
                        <a:t>       k</a:t>
                      </a:r>
                      <a:endParaRPr lang="fr-FR" sz="16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</a:rPr>
                        <a:t>قم بشحن السجل</a:t>
                      </a:r>
                      <a:r>
                        <a:rPr lang="en-US" sz="1600" dirty="0">
                          <a:effectLst/>
                        </a:rPr>
                        <a:t> W </a:t>
                      </a:r>
                      <a:r>
                        <a:rPr lang="ar-SA" sz="1600" dirty="0" smtClean="0">
                          <a:effectLst/>
                        </a:rPr>
                        <a:t>بالمحرف </a:t>
                      </a:r>
                      <a:r>
                        <a:rPr lang="fr-FR" sz="1600" dirty="0" smtClean="0">
                          <a:effectLst/>
                        </a:rPr>
                        <a:t>k</a:t>
                      </a:r>
                      <a:r>
                        <a:rPr lang="ar-SA" sz="1600" dirty="0" smtClean="0">
                          <a:effectLst/>
                        </a:rPr>
                        <a:t>.</a:t>
                      </a:r>
                      <a:endParaRPr lang="fr-F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effectLst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</a:rPr>
                        <a:t>movf</a:t>
                      </a:r>
                      <a:r>
                        <a:rPr lang="en-US" sz="1600" dirty="0" smtClean="0">
                          <a:effectLst/>
                        </a:rPr>
                        <a:t>          f , d</a:t>
                      </a:r>
                      <a:endParaRPr lang="fr-FR" sz="16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</a:rPr>
                        <a:t>انقل نسخة من محتوى السجل الذي تم اختياره إلى السجل</a:t>
                      </a:r>
                      <a:r>
                        <a:rPr lang="en-US" sz="1600" dirty="0">
                          <a:effectLst/>
                        </a:rPr>
                        <a:t> W </a:t>
                      </a:r>
                      <a:r>
                        <a:rPr lang="ar-SA" sz="1600" dirty="0" smtClean="0">
                          <a:effectLst/>
                        </a:rPr>
                        <a:t>أو </a:t>
                      </a:r>
                      <a:r>
                        <a:rPr lang="en-US" sz="1600" dirty="0" smtClean="0">
                          <a:effectLst/>
                        </a:rPr>
                        <a:t> f</a:t>
                      </a:r>
                      <a:endParaRPr lang="fr-F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effectLst/>
                        </a:rPr>
                        <a:t>movwf</a:t>
                      </a:r>
                      <a:r>
                        <a:rPr lang="fr-FR" sz="1600" dirty="0" smtClean="0">
                          <a:effectLst/>
                        </a:rPr>
                        <a:t>        f</a:t>
                      </a:r>
                      <a:endParaRPr lang="fr-FR" sz="16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dirty="0" err="1">
                          <a:effectLst/>
                        </a:rPr>
                        <a:t>إنقل</a:t>
                      </a:r>
                      <a:r>
                        <a:rPr lang="ar-SA" sz="1600" dirty="0">
                          <a:effectLst/>
                        </a:rPr>
                        <a:t> نسخة من محتوى السجل</a:t>
                      </a:r>
                      <a:r>
                        <a:rPr lang="en-US" sz="1600" dirty="0">
                          <a:effectLst/>
                        </a:rPr>
                        <a:t> W </a:t>
                      </a:r>
                      <a:r>
                        <a:rPr lang="ar-SA" sz="1600" dirty="0">
                          <a:effectLst/>
                        </a:rPr>
                        <a:t>إلى السجل الذي تم اختياره .</a:t>
                      </a:r>
                      <a:endParaRPr lang="fr-FR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856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2" grpId="0" animBg="1"/>
      <p:bldP spid="13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7681528"/>
              </p:ext>
            </p:extLst>
          </p:nvPr>
        </p:nvGraphicFramePr>
        <p:xfrm>
          <a:off x="1043608" y="2564904"/>
          <a:ext cx="7524326" cy="548640"/>
        </p:xfrm>
        <a:graphic>
          <a:graphicData uri="http://schemas.openxmlformats.org/drawingml/2006/table">
            <a:tbl>
              <a:tblPr rtl="1">
                <a:tableStyleId>{69C7853C-536D-4A76-A0AE-DD22124D55A5}</a:tableStyleId>
              </a:tblPr>
              <a:tblGrid>
                <a:gridCol w="574858"/>
                <a:gridCol w="797578"/>
                <a:gridCol w="6151890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 , b 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BCF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effectLst/>
                        </a:rPr>
                        <a:t>تصفير الخانة المحددة في السجل المعين أي جعلها 0 .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 , b 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BSF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800" dirty="0">
                          <a:effectLst/>
                        </a:rPr>
                        <a:t>جعل قيمة الخانة </a:t>
                      </a:r>
                      <a:r>
                        <a:rPr lang="ar-SA" sz="1800" dirty="0" smtClean="0">
                          <a:effectLst/>
                        </a:rPr>
                        <a:t>المحددة </a:t>
                      </a:r>
                      <a:r>
                        <a:rPr lang="ar-SA" sz="1800" dirty="0">
                          <a:effectLst/>
                        </a:rPr>
                        <a:t>في السجل </a:t>
                      </a:r>
                      <a:r>
                        <a:rPr lang="ar-SA" sz="1800" dirty="0" smtClean="0">
                          <a:effectLst/>
                        </a:rPr>
                        <a:t>المعين</a:t>
                      </a:r>
                      <a:r>
                        <a:rPr lang="fr-FR" sz="1800" dirty="0" smtClean="0">
                          <a:effectLst/>
                        </a:rPr>
                        <a:t> </a:t>
                      </a:r>
                      <a:r>
                        <a:rPr lang="ar-SA" sz="1800" dirty="0" smtClean="0">
                          <a:effectLst/>
                        </a:rPr>
                        <a:t>أي جعلها  </a:t>
                      </a:r>
                      <a:r>
                        <a:rPr lang="ar-SA" sz="1800" dirty="0">
                          <a:effectLst/>
                        </a:rPr>
                        <a:t>1</a:t>
                      </a:r>
                      <a:r>
                        <a:rPr lang="en-US" sz="1800" dirty="0">
                          <a:effectLst/>
                        </a:rPr>
                        <a:t> .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7383006"/>
              </p:ext>
            </p:extLst>
          </p:nvPr>
        </p:nvGraphicFramePr>
        <p:xfrm>
          <a:off x="1403648" y="194480"/>
          <a:ext cx="6157192" cy="487680"/>
        </p:xfrm>
        <a:graphic>
          <a:graphicData uri="http://schemas.openxmlformats.org/drawingml/2006/table">
            <a:tbl>
              <a:tblPr rtl="1">
                <a:tableStyleId>{284E427A-3D55-4303-BF80-6455036E1DE7}</a:tableStyleId>
              </a:tblPr>
              <a:tblGrid>
                <a:gridCol w="470410"/>
                <a:gridCol w="652663"/>
                <a:gridCol w="5034119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f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CLRF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</a:rPr>
                        <a:t>تصفير السجل الذي تم اختياره أي جعله 0</a:t>
                      </a:r>
                      <a:r>
                        <a:rPr lang="en-US" sz="1600" dirty="0">
                          <a:effectLst/>
                        </a:rPr>
                        <a:t> .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fr-FR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CLRW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</a:rPr>
                        <a:t>تصفير السجل</a:t>
                      </a:r>
                      <a:r>
                        <a:rPr lang="en-US" sz="1600" dirty="0">
                          <a:effectLst/>
                        </a:rPr>
                        <a:t> W </a:t>
                      </a:r>
                      <a:r>
                        <a:rPr lang="ar-SA" sz="1600" dirty="0">
                          <a:effectLst/>
                        </a:rPr>
                        <a:t>أي جعله 0</a:t>
                      </a:r>
                      <a:r>
                        <a:rPr lang="en-US" sz="1600" dirty="0">
                          <a:effectLst/>
                        </a:rPr>
                        <a:t> .</a:t>
                      </a:r>
                      <a:endParaRPr lang="fr-FR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51530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965" b="7447"/>
          <a:stretch/>
        </p:blipFill>
        <p:spPr bwMode="auto">
          <a:xfrm>
            <a:off x="1403648" y="893379"/>
            <a:ext cx="5181600" cy="1534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12976"/>
            <a:ext cx="6238875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0884623"/>
              </p:ext>
            </p:extLst>
          </p:nvPr>
        </p:nvGraphicFramePr>
        <p:xfrm>
          <a:off x="107504" y="3669543"/>
          <a:ext cx="8893496" cy="487680"/>
        </p:xfrm>
        <a:graphic>
          <a:graphicData uri="http://schemas.openxmlformats.org/drawingml/2006/table">
            <a:tbl>
              <a:tblPr rtl="1">
                <a:tableStyleId>{35758FB7-9AC5-4552-8A53-C91805E547FA}</a:tableStyleId>
              </a:tblPr>
              <a:tblGrid>
                <a:gridCol w="452566"/>
                <a:gridCol w="571128"/>
                <a:gridCol w="7869802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f , d </a:t>
                      </a:r>
                      <a:endParaRPr lang="fr-FR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DECF</a:t>
                      </a:r>
                      <a:endParaRPr lang="fr-FR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600" b="1" dirty="0" smtClean="0">
                          <a:effectLst/>
                        </a:rPr>
                        <a:t>إتمام محتوى السجل الذي تم اختياره . عندما يكون محتوى سجل هو 0 وقمنا بعملية</a:t>
                      </a:r>
                      <a:r>
                        <a:rPr lang="en-US" sz="1600" b="1" dirty="0" smtClean="0">
                          <a:effectLst/>
                        </a:rPr>
                        <a:t> DECF </a:t>
                      </a:r>
                      <a:r>
                        <a:rPr lang="ar-SA" sz="1600" b="1" dirty="0" smtClean="0">
                          <a:effectLst/>
                        </a:rPr>
                        <a:t>فإن النتيجة هي</a:t>
                      </a:r>
                      <a:r>
                        <a:rPr lang="en-US" sz="1600" b="1" dirty="0" smtClean="0">
                          <a:effectLst/>
                        </a:rPr>
                        <a:t> FF </a:t>
                      </a:r>
                      <a:r>
                        <a:rPr lang="ar-SA" sz="1600" b="1" dirty="0" smtClean="0">
                          <a:effectLst/>
                        </a:rPr>
                        <a:t>وستوضع في</a:t>
                      </a:r>
                      <a:r>
                        <a:rPr lang="en-US" sz="1600" b="1" dirty="0" smtClean="0">
                          <a:effectLst/>
                        </a:rPr>
                        <a:t> W </a:t>
                      </a:r>
                      <a:r>
                        <a:rPr lang="ar-SA" sz="1600" b="1" dirty="0" smtClean="0">
                          <a:effectLst/>
                        </a:rPr>
                        <a:t>أو</a:t>
                      </a:r>
                      <a:r>
                        <a:rPr lang="en-US" sz="1600" b="1" dirty="0" smtClean="0">
                          <a:effectLst/>
                        </a:rPr>
                        <a:t> F .</a:t>
                      </a:r>
                      <a:endParaRPr lang="fr-FR" sz="16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4345" y="4293096"/>
            <a:ext cx="61341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39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44577" y="404664"/>
            <a:ext cx="2066591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</a:t>
            </a:r>
            <a:r>
              <a:rPr lang="fr-FR" b="1" dirty="0" smtClean="0"/>
              <a:t> </a:t>
            </a:r>
            <a:r>
              <a:rPr lang="ar-DZ" b="1" dirty="0" smtClean="0"/>
              <a:t> مراقب العمليات</a:t>
            </a:r>
            <a:endParaRPr lang="fr-FR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3284984"/>
            <a:ext cx="576262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5364088" y="908720"/>
            <a:ext cx="3096344" cy="360040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755576" y="1916832"/>
            <a:ext cx="784887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62198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7534773"/>
              </p:ext>
            </p:extLst>
          </p:nvPr>
        </p:nvGraphicFramePr>
        <p:xfrm>
          <a:off x="-1" y="1052736"/>
          <a:ext cx="8644885" cy="1680210"/>
        </p:xfrm>
        <a:graphic>
          <a:graphicData uri="http://schemas.openxmlformats.org/drawingml/2006/table">
            <a:tbl>
              <a:tblPr rtl="1"/>
              <a:tblGrid>
                <a:gridCol w="418413"/>
                <a:gridCol w="1016639"/>
                <a:gridCol w="7209833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goto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الانتقال إلى عنوان محدد</a:t>
                      </a: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ahoma"/>
                          <a:ea typeface="Times New Roman"/>
                        </a:rPr>
                        <a:t>call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استدعاء برنامج فرعي عند عنوان بداية محدد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ahoma"/>
                          <a:ea typeface="Times New Roman"/>
                        </a:rPr>
                        <a:t>return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عودة من إجرائية فرعية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retlw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عودة من إجرائية فرعية ، إشحن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بحرف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retfie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عودة من </a:t>
                      </a:r>
                      <a:r>
                        <a:rPr lang="ar-SA" sz="1100" b="1" dirty="0" smtClean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انقطاع.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btfsc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اختبار خانة محددة في سجل معين . تجاوز التعليمة التالية إذا كانت قيمة الخانة التي جرى اختبارها 0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solidFill>
                            <a:srgbClr val="FF0000"/>
                          </a:solidFill>
                          <a:effectLst/>
                          <a:latin typeface="Tahoma"/>
                          <a:ea typeface="Times New Roman"/>
                        </a:rPr>
                        <a:t>btfss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اختبار خانة محددة في سجل معين . تجاوز التعليمة التالية إذا كانت قيمة الخانة التي جرى اختبارها 1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1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f , d</a:t>
                      </a:r>
                      <a:endParaRPr lang="fr-FR" sz="11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ahoma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 err="1" smtClean="0">
                          <a:solidFill>
                            <a:schemeClr val="tx1"/>
                          </a:solidFill>
                          <a:effectLst/>
                          <a:latin typeface="Tahoma"/>
                          <a:ea typeface="Times New Roman"/>
                          <a:cs typeface="+mn-cs"/>
                        </a:rPr>
                        <a:t>decfsz</a:t>
                      </a:r>
                      <a:endParaRPr lang="fr-FR" sz="1100" b="1" kern="1200" dirty="0">
                        <a:solidFill>
                          <a:schemeClr val="tx1"/>
                        </a:solidFill>
                        <a:effectLst/>
                        <a:latin typeface="Tahoma"/>
                        <a:ea typeface="Times New Roman"/>
                        <a:cs typeface="+mn-cs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>
                        <a:spcAft>
                          <a:spcPts val="0"/>
                        </a:spcAft>
                      </a:pPr>
                      <a:r>
                        <a:rPr lang="ar-SA" sz="1100" b="1" kern="1200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إنقاص 1 من محتوى سجل معين . تجاوز التعليمة التالية إذا كان محتوى السجل مساوياً 0 . الهدف</a:t>
                      </a:r>
                      <a:r>
                        <a:rPr lang="en-US" sz="1100" b="1" kern="1200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 W </a:t>
                      </a:r>
                      <a:r>
                        <a:rPr lang="ar-SA" sz="1100" b="1" kern="1200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kern="1200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 F .</a:t>
                      </a:r>
                      <a:endParaRPr lang="fr-FR" sz="1100" b="1" kern="1200" dirty="0">
                        <a:solidFill>
                          <a:srgbClr val="666699"/>
                        </a:solidFill>
                        <a:effectLst/>
                        <a:latin typeface="Times New Roman"/>
                        <a:ea typeface="Times New Roman"/>
                        <a:cs typeface="Tahoma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incfsz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أضف 1 لسجل معين ، تجاوز التعليمة التالية إذا كان محتوى السجل 0 . الهدف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7835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" grpId="1" animBg="1"/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04248" y="147990"/>
            <a:ext cx="1978426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لا تنفذ أي شيء</a:t>
            </a:r>
            <a:endParaRPr lang="fr-FR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880" y="1091535"/>
            <a:ext cx="56292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7739932" y="2877643"/>
            <a:ext cx="1266692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</a:t>
            </a:r>
            <a:r>
              <a:rPr lang="ar-SA" b="1" dirty="0" smtClean="0"/>
              <a:t>التحكم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7680620" y="4202817"/>
            <a:ext cx="1326004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منطقية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7772895" y="5589240"/>
            <a:ext cx="1350049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b="1" dirty="0"/>
              <a:t>تعليمات حسابية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53196409"/>
              </p:ext>
            </p:extLst>
          </p:nvPr>
        </p:nvGraphicFramePr>
        <p:xfrm>
          <a:off x="6207" y="737205"/>
          <a:ext cx="7766688" cy="354330"/>
        </p:xfrm>
        <a:graphic>
          <a:graphicData uri="http://schemas.openxmlformats.org/drawingml/2006/table">
            <a:tbl>
              <a:tblPr rtl="1"/>
              <a:tblGrid>
                <a:gridCol w="162709"/>
                <a:gridCol w="549391"/>
                <a:gridCol w="7054588"/>
              </a:tblGrid>
              <a:tr h="0"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NOP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قم بـ ( لا شيء ) لحلقة تعليمة واحدة ، عملية تأخير زمني ، أو افساح مجال لأنماط ترميز لاحقة أو هي عملية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Break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في أثناء تنفيذ البرنامج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3112952"/>
              </p:ext>
            </p:extLst>
          </p:nvPr>
        </p:nvGraphicFramePr>
        <p:xfrm>
          <a:off x="19605" y="3356992"/>
          <a:ext cx="7982713" cy="895350"/>
        </p:xfrm>
        <a:graphic>
          <a:graphicData uri="http://schemas.openxmlformats.org/drawingml/2006/table">
            <a:tbl>
              <a:tblPr rtl="1"/>
              <a:tblGrid>
                <a:gridCol w="669191"/>
                <a:gridCol w="765528"/>
                <a:gridCol w="6547994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clrwdt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تصفير مؤقت الـ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Watchdog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ahoma"/>
                          <a:ea typeface="Times New Roman"/>
                        </a:rPr>
                        <a:t>option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يتم نقل محتوى الـ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(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نموذج الخانات ) إلى سجل الخيار وذلك لمراقبة معدل عداد القيمة المرجعية وجهة قدح ساعة التوقيت الحقيقي ومصدر عداد ساعة التوقيت الحقيقي . 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ahoma"/>
                          <a:ea typeface="Times New Roman"/>
                        </a:rPr>
                        <a:t> 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Tahoma"/>
                          <a:ea typeface="Times New Roman"/>
                        </a:rPr>
                        <a:t>sleep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تجعل عنصر التحكم في حالة خمود وذلك لتخفيض استهلاك الطاقة ، تتم عملية الإيقاظ من خلال عملية إعادة التهيئة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Reset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3360309"/>
              </p:ext>
            </p:extLst>
          </p:nvPr>
        </p:nvGraphicFramePr>
        <p:xfrm>
          <a:off x="835467" y="4487701"/>
          <a:ext cx="6826446" cy="1120140"/>
        </p:xfrm>
        <a:graphic>
          <a:graphicData uri="http://schemas.openxmlformats.org/drawingml/2006/table">
            <a:tbl>
              <a:tblPr rtl="1"/>
              <a:tblGrid>
                <a:gridCol w="580362"/>
                <a:gridCol w="623675"/>
                <a:gridCol w="5622409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andlw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عملية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AND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قيمة معينة موجودة في التعليمة ، 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andwf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عملية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AND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محتوى سجل معين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،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iorlw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عملية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OR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قيمة معينة الموجودة في التعليمة ، 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iorwf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تعليمة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OR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محتوى سجل معين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،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xorlw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عملية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XOR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قيمة معينة موجودة في التعليمة ، 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xorwf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تنفذ عملية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XOR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لمحتوى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مع محتوى سجل معين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،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7078481"/>
              </p:ext>
            </p:extLst>
          </p:nvPr>
        </p:nvGraphicFramePr>
        <p:xfrm>
          <a:off x="539552" y="5958572"/>
          <a:ext cx="7067000" cy="746760"/>
        </p:xfrm>
        <a:graphic>
          <a:graphicData uri="http://schemas.openxmlformats.org/drawingml/2006/table">
            <a:tbl>
              <a:tblPr rtl="1"/>
              <a:tblGrid>
                <a:gridCol w="438154"/>
                <a:gridCol w="767477"/>
                <a:gridCol w="5861369"/>
              </a:tblGrid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addwf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يجمع محتوى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إلى محتوى سجل معين ، 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addlw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يجمع قيمة محددة إلى ، 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k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sublw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يطرح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من قيمة محددة ، النتيجة في</a:t>
                      </a:r>
                      <a:r>
                        <a:rPr lang="en-US" sz="1100" b="1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.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Tahoma"/>
                          <a:ea typeface="Times New Roman"/>
                        </a:rPr>
                        <a:t>f , d</a:t>
                      </a:r>
                      <a:endParaRPr lang="fr-FR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Tahoma"/>
                          <a:ea typeface="Times New Roman"/>
                        </a:rPr>
                        <a:t>subwf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يطرح محتوى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من محتوى سجل معين بالمتمم الحسابي الثاني ، النتيجة في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W </a:t>
                      </a:r>
                      <a:r>
                        <a:rPr lang="ar-SA" sz="1100" b="1" dirty="0">
                          <a:solidFill>
                            <a:srgbClr val="666699"/>
                          </a:solidFill>
                          <a:effectLst/>
                          <a:latin typeface="Times New Roman"/>
                          <a:ea typeface="Times New Roman"/>
                          <a:cs typeface="Tahoma"/>
                        </a:rPr>
                        <a:t>أو</a:t>
                      </a:r>
                      <a:r>
                        <a:rPr lang="en-US" sz="1100" b="1" dirty="0">
                          <a:solidFill>
                            <a:srgbClr val="666699"/>
                          </a:solidFill>
                          <a:effectLst/>
                          <a:latin typeface="Tahoma"/>
                          <a:ea typeface="Times New Roman"/>
                        </a:rPr>
                        <a:t> F .</a:t>
                      </a:r>
                      <a:endParaRPr lang="fr-FR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2382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Rot="1" noChangeArrowheads="1"/>
          </p:cNvSpPr>
          <p:nvPr/>
        </p:nvSpPr>
        <p:spPr bwMode="auto">
          <a:xfrm>
            <a:off x="251520" y="620688"/>
            <a:ext cx="871296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>
              <a:defRPr/>
            </a:pPr>
            <a:r>
              <a:rPr lang="ar-DZ" sz="7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cript MT Bold" pitchFamily="66" charset="0"/>
                <a:cs typeface="Arial"/>
              </a:rPr>
              <a:t>وشكرا على حسن الإصغاء</a:t>
            </a:r>
            <a:endParaRPr lang="fr-FR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orte" pitchFamily="66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718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3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1">
                <a:tint val="66000"/>
                <a:satMod val="160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4293" y="357166"/>
            <a:ext cx="6969600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implifiedArabic-Bold"/>
                <a:ea typeface="Calibri" pitchFamily="34" charset="0"/>
                <a:cs typeface="Arabic Transparent" pitchFamily="2" charset="-78"/>
              </a:rPr>
              <a:t>تعريف</a:t>
            </a: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implifiedArabic-Bold"/>
                <a:ea typeface="Calibri" pitchFamily="34" charset="0"/>
                <a:cs typeface="Arabic Transparent" pitchFamily="2" charset="-78"/>
              </a:rPr>
              <a:t>: الميكرو مراقب </a:t>
            </a:r>
            <a:r>
              <a:rPr kumimoji="0" lang="fr-FR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Arabic Transparent" pitchFamily="2" charset="-78"/>
              </a:rPr>
              <a:t>Microcontrôleur </a:t>
            </a:r>
            <a:endParaRPr kumimoji="0" lang="fr-FR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1124744"/>
            <a:ext cx="86439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DZ" sz="3200" b="1" dirty="0" smtClean="0">
                <a:cs typeface="Traditional Arabic" pitchFamily="2" charset="-78"/>
              </a:rPr>
              <a:t>الميكرو مراقب عبارة عن دارة مندمجة قابلة للبرمجة، و </a:t>
            </a:r>
            <a:r>
              <a:rPr lang="ar-DZ" sz="3200" b="1" dirty="0" err="1" smtClean="0">
                <a:cs typeface="Traditional Arabic" pitchFamily="2" charset="-78"/>
              </a:rPr>
              <a:t>لذالك</a:t>
            </a:r>
            <a:r>
              <a:rPr lang="ar-DZ" sz="3200" b="1" dirty="0" smtClean="0">
                <a:cs typeface="Traditional Arabic" pitchFamily="2" charset="-78"/>
              </a:rPr>
              <a:t> يحتوي في علبة واحدة، علي عناصر أساسية منها: </a:t>
            </a:r>
            <a:endParaRPr lang="fr-FR" sz="3200" b="1" dirty="0" smtClean="0">
              <a:cs typeface="Traditional Arabic" pitchFamily="2" charset="-7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0228" y="5491135"/>
            <a:ext cx="2214562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E1F5"/>
              </a:clrFrom>
              <a:clrTo>
                <a:srgbClr val="F8E1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50957" y="5376956"/>
            <a:ext cx="1143000" cy="725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5211421"/>
            <a:ext cx="1643063" cy="122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Slika 4" descr="Mikrokontroler PIC 16F8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84723"/>
            <a:ext cx="1974408" cy="14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ccolade fermante 2"/>
          <p:cNvSpPr/>
          <p:nvPr/>
        </p:nvSpPr>
        <p:spPr>
          <a:xfrm rot="16200000">
            <a:off x="4028405" y="1959254"/>
            <a:ext cx="613872" cy="6016265"/>
          </a:xfrm>
          <a:prstGeom prst="rightBrace">
            <a:avLst>
              <a:gd name="adj1" fmla="val 59196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952259" y="6037235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00B0F0"/>
                </a:solidFill>
                <a:cs typeface="Traditional Arabic" pitchFamily="2" charset="-78"/>
              </a:rPr>
              <a:t>RAM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 rot="19591311">
            <a:off x="6447780" y="5917778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Arial" charset="0"/>
                <a:cs typeface="Arial" charset="0"/>
              </a:rPr>
              <a:t>EEPROM</a:t>
            </a:r>
          </a:p>
        </p:txBody>
      </p:sp>
      <p:sp>
        <p:nvSpPr>
          <p:cNvPr id="2" name="Rectangle 1"/>
          <p:cNvSpPr/>
          <p:nvPr/>
        </p:nvSpPr>
        <p:spPr>
          <a:xfrm>
            <a:off x="3165015" y="2215048"/>
            <a:ext cx="5173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fr-FR" sz="2800" b="1" dirty="0">
                <a:cs typeface="Traditional Arabic" pitchFamily="2" charset="-78"/>
              </a:rPr>
              <a:t>- </a:t>
            </a:r>
            <a:r>
              <a:rPr lang="ar-DZ" sz="2800" b="1" dirty="0">
                <a:cs typeface="Traditional Arabic" pitchFamily="2" charset="-78"/>
              </a:rPr>
              <a:t>وحدة </a:t>
            </a:r>
            <a:r>
              <a:rPr lang="ar-DZ" sz="2800" b="1" dirty="0" smtClean="0">
                <a:cs typeface="Traditional Arabic" pitchFamily="2" charset="-78"/>
              </a:rPr>
              <a:t>المعالجة</a:t>
            </a:r>
            <a:endParaRPr lang="fr-FR" sz="2800" b="1" dirty="0">
              <a:cs typeface="Traditional Arabic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31840" y="2981369"/>
            <a:ext cx="5173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ar-DZ" sz="2800" b="1" dirty="0" smtClean="0">
                <a:cs typeface="Traditional Arabic" pitchFamily="2" charset="-78"/>
              </a:rPr>
              <a:t>والذاكرة </a:t>
            </a:r>
            <a:r>
              <a:rPr lang="ar-DZ" sz="2800" b="1" dirty="0">
                <a:cs typeface="Traditional Arabic" pitchFamily="2" charset="-78"/>
              </a:rPr>
              <a:t>الميتة القابلة للبرمجة </a:t>
            </a:r>
            <a:r>
              <a:rPr lang="en-US" sz="2800" b="1" dirty="0">
                <a:solidFill>
                  <a:srgbClr val="0000FF"/>
                </a:solidFill>
                <a:latin typeface="Arial" charset="0"/>
                <a:cs typeface="Arial" charset="0"/>
              </a:rPr>
              <a:t>EEPROM</a:t>
            </a:r>
            <a:endParaRPr lang="ar-DZ" sz="2800" b="1" dirty="0">
              <a:solidFill>
                <a:srgbClr val="0000F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98350" y="2584380"/>
            <a:ext cx="3825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ar-DZ" sz="2800" b="1" dirty="0">
                <a:cs typeface="Traditional Arabic" pitchFamily="2" charset="-78"/>
              </a:rPr>
              <a:t> </a:t>
            </a:r>
            <a:r>
              <a:rPr lang="ar-DZ" sz="2800" b="1" dirty="0" smtClean="0">
                <a:cs typeface="Traditional Arabic" pitchFamily="2" charset="-78"/>
              </a:rPr>
              <a:t>الذاكرة </a:t>
            </a:r>
            <a:r>
              <a:rPr lang="ar-DZ" sz="2800" b="1" dirty="0">
                <a:cs typeface="Traditional Arabic" pitchFamily="2" charset="-78"/>
              </a:rPr>
              <a:t>الحية(</a:t>
            </a:r>
            <a:r>
              <a:rPr lang="ar-DZ" sz="2800" b="1" dirty="0" err="1">
                <a:cs typeface="Traditional Arabic" pitchFamily="2" charset="-78"/>
              </a:rPr>
              <a:t>المؤقته</a:t>
            </a:r>
            <a:r>
              <a:rPr lang="ar-DZ" sz="2800" b="1" dirty="0">
                <a:cs typeface="Traditional Arabic" pitchFamily="2" charset="-78"/>
              </a:rPr>
              <a:t>) </a:t>
            </a:r>
            <a:r>
              <a:rPr lang="fr-FR" sz="2800" b="1" dirty="0">
                <a:solidFill>
                  <a:srgbClr val="00B0F0"/>
                </a:solidFill>
                <a:cs typeface="Traditional Arabic" pitchFamily="2" charset="-78"/>
              </a:rPr>
              <a:t>RAM</a:t>
            </a:r>
            <a:endParaRPr lang="fr-FR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  <p:bldP spid="9" grpId="0"/>
      <p:bldP spid="3" grpId="0" animBg="1"/>
      <p:bldP spid="4" grpId="0"/>
      <p:bldP spid="14" grpId="0"/>
      <p:bldP spid="2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706486" y="1586487"/>
            <a:ext cx="2566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 smtClean="0"/>
              <a:t>1-الهيكلة القاعدية </a:t>
            </a:r>
            <a:r>
              <a:rPr lang="ar-DZ" dirty="0" err="1" smtClean="0"/>
              <a:t>للميكرومراقب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4965077" y="1955819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 smtClean="0"/>
              <a:t>2-تنظيم </a:t>
            </a:r>
            <a:r>
              <a:rPr lang="ar-DZ" dirty="0"/>
              <a:t>ذاكرة </a:t>
            </a:r>
            <a:r>
              <a:rPr lang="ar-DZ" dirty="0" err="1"/>
              <a:t>الميكرومراقب</a:t>
            </a:r>
            <a:r>
              <a:rPr lang="ar-DZ" dirty="0"/>
              <a:t> 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5346591" y="2380238"/>
            <a:ext cx="2004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 smtClean="0"/>
              <a:t>3-أهم </a:t>
            </a:r>
            <a:r>
              <a:rPr lang="ar-DZ" dirty="0"/>
              <a:t>السجلات الأساسية</a:t>
            </a:r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5122313" y="2749570"/>
            <a:ext cx="2242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DZ" dirty="0" smtClean="0"/>
              <a:t>4-لغة </a:t>
            </a:r>
            <a:r>
              <a:rPr lang="ar-DZ" dirty="0"/>
              <a:t>مجمع </a:t>
            </a:r>
            <a:r>
              <a:rPr lang="ar-DZ" dirty="0" err="1"/>
              <a:t>الميكرومراقب</a:t>
            </a:r>
            <a:r>
              <a:rPr lang="ar-DZ" dirty="0"/>
              <a:t> </a:t>
            </a:r>
            <a:endParaRPr lang="fr-FR" dirty="0"/>
          </a:p>
        </p:txBody>
      </p:sp>
      <p:sp>
        <p:nvSpPr>
          <p:cNvPr id="14" name="Rectangle 13"/>
          <p:cNvSpPr/>
          <p:nvPr/>
        </p:nvSpPr>
        <p:spPr>
          <a:xfrm>
            <a:off x="2884262" y="33569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DZ" dirty="0" smtClean="0"/>
              <a:t>5-هيكلة </a:t>
            </a:r>
            <a:r>
              <a:rPr lang="ar-DZ" dirty="0"/>
              <a:t>برنامج بلغة مجمع </a:t>
            </a:r>
            <a:r>
              <a:rPr lang="ar-DZ" dirty="0" err="1"/>
              <a:t>الميكرومراقب</a:t>
            </a:r>
            <a:endParaRPr lang="ar-DZ" dirty="0"/>
          </a:p>
          <a:p>
            <a:r>
              <a:rPr lang="ar-DZ" dirty="0"/>
              <a:t>كتابة برنامج: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87824" y="429309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DZ" dirty="0" smtClean="0"/>
              <a:t>6-للتهيئة(برمجة </a:t>
            </a:r>
            <a:r>
              <a:rPr lang="ar-DZ" dirty="0"/>
              <a:t>المداخل و المخارج)</a:t>
            </a:r>
          </a:p>
          <a:p>
            <a:r>
              <a:rPr lang="ar-DZ" dirty="0"/>
              <a:t>برنامج فرعي للتأجيل</a:t>
            </a:r>
          </a:p>
          <a:p>
            <a:r>
              <a:rPr lang="ar-DZ" dirty="0"/>
              <a:t>برنامج رئيسي للتحكم على مصباح بزر ضاغط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5078956" y="764704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DZ" dirty="0" smtClean="0">
                <a:solidFill>
                  <a:srgbClr val="FF0000"/>
                </a:solidFill>
              </a:rPr>
              <a:t>المقرر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159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504" y="1346721"/>
            <a:ext cx="864096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ar-DZ" sz="2400" b="1" dirty="0" smtClean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استعمالات </a:t>
            </a:r>
            <a:r>
              <a:rPr lang="ar-DZ" sz="2400" b="1" dirty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الميكرو مراقب عديدة منها :  الألعاب  ،  التلفاز، مفاتيح </a:t>
            </a:r>
            <a:r>
              <a:rPr lang="fr-FR" sz="2400" b="1" dirty="0" smtClean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USB</a:t>
            </a:r>
            <a:r>
              <a:rPr lang="ar-DZ" sz="2400" b="1" dirty="0" smtClean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 </a:t>
            </a:r>
            <a:r>
              <a:rPr lang="ar-DZ" sz="2400" b="1" dirty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، </a:t>
            </a:r>
            <a:r>
              <a:rPr lang="ar-DZ" sz="2400" b="1" dirty="0" smtClean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الغسالات </a:t>
            </a:r>
            <a:r>
              <a:rPr lang="ar-DZ" sz="2400" b="1" dirty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العمومية  </a:t>
            </a:r>
            <a:r>
              <a:rPr lang="ar-DZ" sz="2400" b="1" dirty="0" smtClean="0">
                <a:solidFill>
                  <a:srgbClr val="0070C0"/>
                </a:solidFill>
                <a:latin typeface="Arial" charset="0"/>
                <a:cs typeface="MCS Hor 1 S_I Abrade 2000" pitchFamily="2" charset="-78"/>
              </a:rPr>
              <a:t>...............</a:t>
            </a:r>
            <a:endParaRPr lang="ar-DZ" sz="2400" b="1" dirty="0">
              <a:solidFill>
                <a:srgbClr val="0070C0"/>
              </a:solidFill>
              <a:latin typeface="Arial" charset="0"/>
              <a:cs typeface="MCS Hor 1 S_I Abrade 2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43808" y="404664"/>
            <a:ext cx="4041915" cy="486287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ar-DZ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أين نجد  </a:t>
            </a:r>
            <a:r>
              <a:rPr lang="ar-DZ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الميكرو مراقب </a:t>
            </a:r>
            <a:r>
              <a:rPr lang="ar-DZ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  <a:cs typeface="Arial" charset="0"/>
              </a:rPr>
              <a:t>؟</a:t>
            </a:r>
            <a:endParaRPr lang="ar-DZ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  <a:cs typeface="Arial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A3A51"/>
              </a:clrFrom>
              <a:clrTo>
                <a:srgbClr val="2A3A5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0760" y="3009094"/>
            <a:ext cx="2253240" cy="285603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263981">
            <a:off x="1646195" y="4279103"/>
            <a:ext cx="2664296" cy="178502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43729">
            <a:off x="4247" y="4628339"/>
            <a:ext cx="2003056" cy="179607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49517">
            <a:off x="3845075" y="2555417"/>
            <a:ext cx="2209428" cy="149504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492896"/>
            <a:ext cx="2592288" cy="194421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36501">
            <a:off x="4119625" y="4579778"/>
            <a:ext cx="285750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6000">
              <a:schemeClr val="accent1">
                <a:tint val="66000"/>
                <a:satMod val="160000"/>
              </a:schemeClr>
            </a:gs>
            <a:gs pos="7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15" t="3083" r="11379" b="6311"/>
          <a:stretch/>
        </p:blipFill>
        <p:spPr>
          <a:xfrm>
            <a:off x="2842788" y="1683118"/>
            <a:ext cx="3571036" cy="5178074"/>
          </a:xfrm>
          <a:prstGeom prst="rect">
            <a:avLst/>
          </a:prstGeom>
        </p:spPr>
      </p:pic>
      <p:sp>
        <p:nvSpPr>
          <p:cNvPr id="4" name="مستطيل 1"/>
          <p:cNvSpPr/>
          <p:nvPr/>
        </p:nvSpPr>
        <p:spPr>
          <a:xfrm>
            <a:off x="6315729" y="1476329"/>
            <a:ext cx="1509712" cy="4619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ar-DZ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شرح التسمية</a:t>
            </a:r>
          </a:p>
        </p:txBody>
      </p:sp>
      <p:sp>
        <p:nvSpPr>
          <p:cNvPr id="5" name="مستطيل مستدير الزوايا 2"/>
          <p:cNvSpPr/>
          <p:nvPr/>
        </p:nvSpPr>
        <p:spPr>
          <a:xfrm>
            <a:off x="1964512" y="44624"/>
            <a:ext cx="5214974" cy="114300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50000"/>
                  <a:satMod val="30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857768" y="380327"/>
            <a:ext cx="2071670" cy="4616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288925" algn="justLow" rtl="0">
              <a:defRPr/>
            </a:pPr>
            <a:r>
              <a:rPr lang="ar-DZ" sz="2400" b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الميكرو مراقب</a:t>
            </a:r>
            <a:endParaRPr lang="fr-FR" sz="2400" b="1" dirty="0">
              <a:solidFill>
                <a:srgbClr val="FFC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مستطيل 4"/>
          <p:cNvSpPr/>
          <p:nvPr/>
        </p:nvSpPr>
        <p:spPr>
          <a:xfrm>
            <a:off x="2362039" y="371293"/>
            <a:ext cx="2267593" cy="4616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indent="288925" algn="justLow" rtl="0">
              <a:defRPr/>
            </a:pPr>
            <a:r>
              <a:rPr lang="ar-DZ" sz="24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PIC 16F84</a:t>
            </a:r>
            <a:r>
              <a:rPr lang="fr-FR" sz="2400" b="1" dirty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lang="fr-FR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762478" y="2708920"/>
            <a:ext cx="3654104" cy="92333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DZ" b="1" dirty="0"/>
              <a:t>اختصار للجملة </a:t>
            </a:r>
            <a:r>
              <a:rPr lang="ar-DZ" b="1" dirty="0" smtClean="0"/>
              <a:t>الانجليزية</a:t>
            </a:r>
          </a:p>
          <a:p>
            <a:pPr>
              <a:defRPr/>
            </a:pPr>
            <a:r>
              <a:rPr lang="ar-DZ" b="1" dirty="0" smtClean="0"/>
              <a:t> 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eripheral</a:t>
            </a:r>
            <a:r>
              <a:rPr lang="fr-FR" b="1" dirty="0" smtClean="0">
                <a:solidFill>
                  <a:schemeClr val="tx1"/>
                </a:solidFill>
              </a:rPr>
              <a:t> </a:t>
            </a:r>
            <a:r>
              <a: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fr-FR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nterface</a:t>
            </a:r>
            <a:r>
              <a:rPr lang="fr-FR" b="1" dirty="0">
                <a:solidFill>
                  <a:schemeClr val="tx1"/>
                </a:solidFill>
              </a:rPr>
              <a:t> </a:t>
            </a:r>
            <a:r>
              <a: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r-FR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ontroller</a:t>
            </a:r>
            <a:r>
              <a:rPr lang="ar-DZ" b="1" dirty="0">
                <a:solidFill>
                  <a:schemeClr val="tx1"/>
                </a:solidFill>
              </a:rPr>
              <a:t> </a:t>
            </a:r>
            <a:endParaRPr lang="ar-DZ" b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ar-DZ" b="1" dirty="0" smtClean="0"/>
              <a:t>والتي </a:t>
            </a:r>
            <a:r>
              <a:rPr lang="ar-DZ" b="1" dirty="0"/>
              <a:t>معناها جهاز التحكم في الأجهزة المحيطة</a:t>
            </a:r>
          </a:p>
        </p:txBody>
      </p:sp>
      <p:sp>
        <p:nvSpPr>
          <p:cNvPr id="14" name="مستطيل 18"/>
          <p:cNvSpPr/>
          <p:nvPr/>
        </p:nvSpPr>
        <p:spPr>
          <a:xfrm>
            <a:off x="7668344" y="2766835"/>
            <a:ext cx="582612" cy="3698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PIC</a:t>
            </a:r>
            <a:endParaRPr lang="ar-DZ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مستطيل 19"/>
          <p:cNvSpPr/>
          <p:nvPr/>
        </p:nvSpPr>
        <p:spPr>
          <a:xfrm>
            <a:off x="7752481" y="3691753"/>
            <a:ext cx="414337" cy="3683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ar-DZ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مستطيل 20"/>
          <p:cNvSpPr/>
          <p:nvPr/>
        </p:nvSpPr>
        <p:spPr>
          <a:xfrm>
            <a:off x="7796930" y="4433064"/>
            <a:ext cx="325437" cy="3698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ar-DZ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مستطيل 21"/>
          <p:cNvSpPr/>
          <p:nvPr/>
        </p:nvSpPr>
        <p:spPr>
          <a:xfrm>
            <a:off x="7782670" y="5147344"/>
            <a:ext cx="415925" cy="3698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84</a:t>
            </a:r>
            <a:endParaRPr lang="ar-DZ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مستطيل 22"/>
          <p:cNvSpPr/>
          <p:nvPr/>
        </p:nvSpPr>
        <p:spPr>
          <a:xfrm>
            <a:off x="7829256" y="5805264"/>
            <a:ext cx="350837" cy="36988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ar-DZ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مستطيل 24"/>
          <p:cNvSpPr/>
          <p:nvPr/>
        </p:nvSpPr>
        <p:spPr>
          <a:xfrm>
            <a:off x="3491880" y="3933056"/>
            <a:ext cx="2962208" cy="36933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ar-DZ" b="1" dirty="0"/>
              <a:t> تشير إلى عائلة  </a:t>
            </a:r>
            <a:r>
              <a:rPr lang="fr-FR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Mide</a:t>
            </a:r>
            <a:r>
              <a:rPr lang="fr-FR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-Range</a:t>
            </a:r>
            <a:endParaRPr lang="ar-DZ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مستطيل 25"/>
          <p:cNvSpPr/>
          <p:nvPr/>
        </p:nvSpPr>
        <p:spPr>
          <a:xfrm>
            <a:off x="4111488" y="4571836"/>
            <a:ext cx="2247829" cy="36933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ar-DZ" b="1" dirty="0"/>
              <a:t>ذاكرة من نوع  </a:t>
            </a:r>
            <a:r>
              <a:rPr lang="fr-FR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FLASH</a:t>
            </a:r>
            <a:endParaRPr lang="ar-DZ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مستطيل 26"/>
          <p:cNvSpPr/>
          <p:nvPr/>
        </p:nvSpPr>
        <p:spPr>
          <a:xfrm>
            <a:off x="3841745" y="5201538"/>
            <a:ext cx="2553504" cy="36933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DZ" b="1" dirty="0"/>
              <a:t>النوع الخاص </a:t>
            </a:r>
            <a:r>
              <a:rPr lang="ar-DZ" b="1" dirty="0" smtClean="0"/>
              <a:t>بالميكرو مراقب</a:t>
            </a:r>
            <a:endParaRPr lang="ar-DZ" b="1" dirty="0"/>
          </a:p>
        </p:txBody>
      </p:sp>
      <p:sp>
        <p:nvSpPr>
          <p:cNvPr id="23" name="مستطيل 27"/>
          <p:cNvSpPr/>
          <p:nvPr/>
        </p:nvSpPr>
        <p:spPr>
          <a:xfrm>
            <a:off x="3635897" y="5893924"/>
            <a:ext cx="2679832" cy="36933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>
              <a:defRPr/>
            </a:pPr>
            <a:r>
              <a:rPr lang="ar-DZ" b="1" dirty="0"/>
              <a:t>التواتر </a:t>
            </a:r>
            <a:r>
              <a:rPr lang="ar-DZ" b="1" dirty="0" smtClean="0"/>
              <a:t>الأعظمي  </a:t>
            </a:r>
            <a:r>
              <a:rPr lang="fr-FR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20MHz</a:t>
            </a:r>
            <a:endParaRPr lang="ar-DZ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95249" y="2320533"/>
            <a:ext cx="903187" cy="903187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3824" y="3252067"/>
            <a:ext cx="947591" cy="947591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6849" y="3901354"/>
            <a:ext cx="947591" cy="947591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0332" y="4623428"/>
            <a:ext cx="854576" cy="854576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0332" y="5270862"/>
            <a:ext cx="854576" cy="85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3766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95130" y="764704"/>
            <a:ext cx="294664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DZ" b="1" dirty="0" smtClean="0">
                <a:solidFill>
                  <a:srgbClr val="FF0000"/>
                </a:solidFill>
              </a:rPr>
              <a:t>مميزات الميكرو مراقب</a:t>
            </a:r>
            <a:r>
              <a:rPr lang="fr-FR" b="1" dirty="0" smtClean="0">
                <a:solidFill>
                  <a:srgbClr val="FF0000"/>
                </a:solidFill>
              </a:rPr>
              <a:t>PIC 16F84 </a:t>
            </a:r>
            <a:r>
              <a:rPr lang="ar-DZ" b="1" dirty="0" smtClean="0">
                <a:solidFill>
                  <a:srgbClr val="FF0000"/>
                </a:solidFill>
              </a:rPr>
              <a:t>: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99592" y="1624011"/>
            <a:ext cx="63375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ar-DZ" sz="2000" b="1" dirty="0">
                <a:solidFill>
                  <a:srgbClr val="000000"/>
                </a:solidFill>
              </a:rPr>
              <a:t>ذاكرة البرنامج نوع (فلاش) سعتها 1024 كلمة </a:t>
            </a:r>
            <a:r>
              <a:rPr lang="fr-FR" sz="2000" b="1" dirty="0">
                <a:solidFill>
                  <a:srgbClr val="000000"/>
                </a:solidFill>
              </a:rPr>
              <a:t> </a:t>
            </a:r>
            <a:r>
              <a:rPr lang="ar-DZ" sz="2000" b="1" dirty="0">
                <a:solidFill>
                  <a:srgbClr val="000000"/>
                </a:solidFill>
              </a:rPr>
              <a:t>بـ 14 </a:t>
            </a:r>
            <a:r>
              <a:rPr lang="ar-DZ" sz="2000" b="1" dirty="0" smtClean="0">
                <a:solidFill>
                  <a:srgbClr val="000000"/>
                </a:solidFill>
              </a:rPr>
              <a:t>بت</a:t>
            </a:r>
            <a:r>
              <a:rPr lang="fr-FR" sz="2000" b="1" dirty="0">
                <a:solidFill>
                  <a:srgbClr val="000000"/>
                </a:solidFill>
              </a:rPr>
              <a:t> </a:t>
            </a:r>
            <a:r>
              <a:rPr lang="fr-FR" sz="2000" b="1" dirty="0" smtClean="0">
                <a:solidFill>
                  <a:srgbClr val="000000"/>
                </a:solidFill>
              </a:rPr>
              <a:t>(bits)</a:t>
            </a:r>
            <a:endParaRPr lang="ar-DZ" sz="2000" b="1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11760" y="2056664"/>
            <a:ext cx="48253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ar-DZ" sz="2000" b="1" dirty="0">
                <a:solidFill>
                  <a:srgbClr val="000000"/>
                </a:solidFill>
              </a:rPr>
              <a:t>ذاكرة مؤقتة </a:t>
            </a:r>
            <a:r>
              <a:rPr lang="fr-FR" sz="2000" b="1" dirty="0">
                <a:solidFill>
                  <a:srgbClr val="000000"/>
                </a:solidFill>
              </a:rPr>
              <a:t>RAM </a:t>
            </a:r>
            <a:r>
              <a:rPr lang="ar-DZ" sz="2000" b="1" dirty="0">
                <a:solidFill>
                  <a:srgbClr val="000000"/>
                </a:solidFill>
              </a:rPr>
              <a:t>سعتها </a:t>
            </a:r>
            <a:r>
              <a:rPr lang="fr-FR" sz="2000" b="1" dirty="0">
                <a:solidFill>
                  <a:srgbClr val="000000"/>
                </a:solidFill>
              </a:rPr>
              <a:t> 68</a:t>
            </a:r>
            <a:r>
              <a:rPr lang="ar-DZ" sz="2000" b="1" dirty="0">
                <a:solidFill>
                  <a:srgbClr val="000000"/>
                </a:solidFill>
              </a:rPr>
              <a:t> </a:t>
            </a:r>
            <a:r>
              <a:rPr lang="ar-DZ" sz="2000" b="1" dirty="0" err="1" smtClean="0">
                <a:solidFill>
                  <a:srgbClr val="000000"/>
                </a:solidFill>
              </a:rPr>
              <a:t>أوكتي</a:t>
            </a:r>
            <a:r>
              <a:rPr lang="fr-FR" sz="2000" b="1" dirty="0">
                <a:solidFill>
                  <a:srgbClr val="000000"/>
                </a:solidFill>
              </a:rPr>
              <a:t>  </a:t>
            </a:r>
            <a:r>
              <a:rPr lang="fr-FR" sz="2000" b="1" dirty="0" smtClean="0">
                <a:solidFill>
                  <a:srgbClr val="000000"/>
                </a:solidFill>
              </a:rPr>
              <a:t>(octets)</a:t>
            </a:r>
            <a:endParaRPr lang="ar-DZ" sz="2000" b="1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05100" y="2485315"/>
            <a:ext cx="51320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ar-DZ" sz="2000" b="1" dirty="0">
                <a:solidFill>
                  <a:srgbClr val="000000"/>
                </a:solidFill>
              </a:rPr>
              <a:t>ذاكرة المعطيات </a:t>
            </a:r>
            <a:r>
              <a:rPr lang="fr-FR" sz="2000" b="1" dirty="0">
                <a:solidFill>
                  <a:srgbClr val="000000"/>
                </a:solidFill>
              </a:rPr>
              <a:t>EEPROM</a:t>
            </a:r>
            <a:r>
              <a:rPr lang="ar-DZ" sz="2000" b="1" dirty="0">
                <a:solidFill>
                  <a:srgbClr val="000000"/>
                </a:solidFill>
              </a:rPr>
              <a:t> سعتها </a:t>
            </a:r>
            <a:r>
              <a:rPr lang="fr-FR" sz="2000" b="1" dirty="0">
                <a:solidFill>
                  <a:srgbClr val="000000"/>
                </a:solidFill>
              </a:rPr>
              <a:t> 64</a:t>
            </a:r>
            <a:r>
              <a:rPr lang="ar-DZ" sz="2000" b="1" dirty="0">
                <a:solidFill>
                  <a:srgbClr val="000000"/>
                </a:solidFill>
              </a:rPr>
              <a:t> </a:t>
            </a:r>
            <a:r>
              <a:rPr lang="ar-DZ" sz="2000" b="1" dirty="0" err="1" smtClean="0">
                <a:solidFill>
                  <a:srgbClr val="000000"/>
                </a:solidFill>
              </a:rPr>
              <a:t>أوكتي</a:t>
            </a:r>
            <a:r>
              <a:rPr lang="fr-FR" sz="2000" b="1" dirty="0">
                <a:solidFill>
                  <a:srgbClr val="000000"/>
                </a:solidFill>
              </a:rPr>
              <a:t>(octets</a:t>
            </a:r>
            <a:r>
              <a:rPr lang="fr-FR" sz="2000" b="1" dirty="0" smtClean="0">
                <a:solidFill>
                  <a:srgbClr val="000000"/>
                </a:solidFill>
              </a:rPr>
              <a:t>)</a:t>
            </a:r>
            <a:endParaRPr lang="ar-DZ" sz="2000" b="1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00430" y="3000372"/>
            <a:ext cx="3619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ar-DZ" sz="2000" b="1" dirty="0">
                <a:solidFill>
                  <a:srgbClr val="000000"/>
                </a:solidFill>
              </a:rPr>
              <a:t>عدد التعليمات منخفض 35 تعليمة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28926" y="3500438"/>
            <a:ext cx="42603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</a:pPr>
            <a:r>
              <a:rPr lang="ar-SA" sz="2000" b="1" dirty="0" err="1"/>
              <a:t>ميقاتية</a:t>
            </a:r>
            <a:r>
              <a:rPr lang="ar-SA" sz="2000" b="1" dirty="0"/>
              <a:t> خاصة </a:t>
            </a:r>
            <a:r>
              <a:rPr lang="fr-FR" sz="2000" b="1" dirty="0" smtClean="0"/>
              <a:t> Watch dog </a:t>
            </a:r>
            <a:r>
              <a:rPr lang="fr-FR" sz="2000" b="1" dirty="0" err="1" smtClean="0"/>
              <a:t>timer</a:t>
            </a:r>
            <a:r>
              <a:rPr lang="fr-FR" sz="2000" b="1" dirty="0" smtClean="0"/>
              <a:t>  </a:t>
            </a:r>
            <a:r>
              <a:rPr lang="fr-BE" sz="2000" b="1" dirty="0" smtClean="0"/>
              <a:t>WDT</a:t>
            </a:r>
            <a:r>
              <a:rPr lang="ar-SA" sz="2000" b="1" dirty="0" smtClean="0"/>
              <a:t> </a:t>
            </a:r>
            <a:endParaRPr lang="fr-FR" sz="2000" b="1" dirty="0"/>
          </a:p>
        </p:txBody>
      </p:sp>
      <p:sp>
        <p:nvSpPr>
          <p:cNvPr id="14" name="Rectangle 13"/>
          <p:cNvSpPr/>
          <p:nvPr/>
        </p:nvSpPr>
        <p:spPr>
          <a:xfrm>
            <a:off x="2357422" y="3929066"/>
            <a:ext cx="48973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ar-DZ" sz="2000" b="1" dirty="0"/>
              <a:t>توتر التغذية </a:t>
            </a:r>
            <a:r>
              <a:rPr lang="fr-FR" sz="2000" b="1" dirty="0"/>
              <a:t> 2V-6V</a:t>
            </a:r>
            <a:r>
              <a:rPr lang="ar-DZ" sz="2000" b="1" dirty="0" smtClean="0"/>
              <a:t>مستمر</a:t>
            </a:r>
            <a:r>
              <a:rPr lang="fr-FR" sz="2000" b="1" dirty="0" smtClean="0"/>
              <a:t> </a:t>
            </a:r>
            <a:r>
              <a:rPr lang="ar-DZ" sz="2000" b="1" dirty="0" smtClean="0"/>
              <a:t>نأخذ  </a:t>
            </a:r>
            <a:r>
              <a:rPr lang="fr-FR" sz="2000" b="1" dirty="0" smtClean="0"/>
              <a:t>V</a:t>
            </a:r>
            <a:r>
              <a:rPr lang="ar-DZ" sz="2000" b="1" dirty="0" smtClean="0"/>
              <a:t> 5</a:t>
            </a:r>
            <a:endParaRPr lang="ar-DZ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3571868" y="4429132"/>
            <a:ext cx="33912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ar-DZ" sz="2000" b="1" dirty="0"/>
              <a:t>توتر البرمجة</a:t>
            </a:r>
            <a:r>
              <a:rPr lang="fr-FR" sz="2000" b="1" dirty="0"/>
              <a:t> 12V-14V</a:t>
            </a:r>
            <a:r>
              <a:rPr lang="ar-DZ" sz="2000" b="1" dirty="0"/>
              <a:t>مستمر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311995">
            <a:off x="211138" y="2364112"/>
            <a:ext cx="2214563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8E1F5"/>
              </a:clrFrom>
              <a:clrTo>
                <a:srgbClr val="F8E1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132576"/>
            <a:ext cx="1258888" cy="798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4" y="479424"/>
            <a:ext cx="1822450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2682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9" grpId="0"/>
      <p:bldP spid="10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88000">
              <a:schemeClr val="accent3">
                <a:lumMod val="40000"/>
                <a:lumOff val="60000"/>
              </a:schemeClr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449796" y="2471106"/>
            <a:ext cx="7775848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ar-DZ" sz="2800" b="1" dirty="0" err="1" smtClean="0">
                <a:solidFill>
                  <a:srgbClr val="0000FF"/>
                </a:solidFill>
                <a:cs typeface="Times New Roman" pitchFamily="18" charset="0"/>
              </a:rPr>
              <a:t>إختيار</a:t>
            </a:r>
            <a:r>
              <a:rPr lang="ar-DZ" sz="2800" b="1" dirty="0" smtClean="0">
                <a:solidFill>
                  <a:srgbClr val="0000FF"/>
                </a:solidFill>
                <a:cs typeface="Times New Roman" pitchFamily="18" charset="0"/>
              </a:rPr>
              <a:t> الميكرو مراقب </a:t>
            </a:r>
            <a:r>
              <a:rPr lang="ar-DZ" sz="2800" b="1" dirty="0">
                <a:solidFill>
                  <a:srgbClr val="0000FF"/>
                </a:solidFill>
                <a:cs typeface="Times New Roman" pitchFamily="18" charset="0"/>
              </a:rPr>
              <a:t>: </a:t>
            </a:r>
            <a:endParaRPr lang="fr-FR" sz="2800" b="1" dirty="0" smtClean="0">
              <a:solidFill>
                <a:srgbClr val="0000FF"/>
              </a:solidFill>
              <a:cs typeface="Times New Roman" pitchFamily="18" charset="0"/>
            </a:endParaRPr>
          </a:p>
          <a:p>
            <a:pPr>
              <a:lnSpc>
                <a:spcPct val="110000"/>
              </a:lnSpc>
            </a:pPr>
            <a:r>
              <a:rPr lang="ar-DZ" sz="2800" b="1" dirty="0" smtClean="0">
                <a:cs typeface="Times New Roman" pitchFamily="18" charset="0"/>
              </a:rPr>
              <a:t>من </a:t>
            </a:r>
            <a:r>
              <a:rPr lang="ar-DZ" sz="2800" b="1" dirty="0">
                <a:cs typeface="Times New Roman" pitchFamily="18" charset="0"/>
              </a:rPr>
              <a:t>أجل </a:t>
            </a:r>
            <a:r>
              <a:rPr lang="ar-DZ" sz="2800" b="1" dirty="0" err="1">
                <a:cs typeface="Times New Roman" pitchFamily="18" charset="0"/>
              </a:rPr>
              <a:t>إستعمال</a:t>
            </a:r>
            <a:r>
              <a:rPr lang="ar-DZ" sz="2800" b="1" dirty="0">
                <a:cs typeface="Times New Roman" pitchFamily="18" charset="0"/>
              </a:rPr>
              <a:t> معين يختار </a:t>
            </a:r>
            <a:r>
              <a:rPr lang="ar-DZ" sz="2800" b="1" dirty="0" smtClean="0">
                <a:cs typeface="Times New Roman" pitchFamily="18" charset="0"/>
              </a:rPr>
              <a:t>المبكر ومراقب </a:t>
            </a:r>
            <a:r>
              <a:rPr lang="ar-DZ" sz="2800" b="1" dirty="0">
                <a:cs typeface="Times New Roman" pitchFamily="18" charset="0"/>
              </a:rPr>
              <a:t>حسب العوامل التالية :</a:t>
            </a:r>
          </a:p>
          <a:p>
            <a:pPr marL="457200" indent="-457200">
              <a:buBlip>
                <a:blip r:embed="rId2"/>
              </a:buBlip>
            </a:pPr>
            <a:r>
              <a:rPr lang="ar-DZ" sz="2800" b="1" dirty="0" smtClean="0">
                <a:cs typeface="Times New Roman" pitchFamily="18" charset="0"/>
              </a:rPr>
              <a:t>بنيتــه</a:t>
            </a:r>
            <a:r>
              <a:rPr lang="ar-DZ" sz="2800" b="1" dirty="0">
                <a:cs typeface="Times New Roman" pitchFamily="18" charset="0"/>
              </a:rPr>
              <a:t>. </a:t>
            </a:r>
            <a:endParaRPr lang="fr-FR" sz="2800" b="1" dirty="0">
              <a:cs typeface="Times New Roman" pitchFamily="18" charset="0"/>
            </a:endParaRPr>
          </a:p>
          <a:p>
            <a:pPr marL="457200" indent="-457200">
              <a:buBlip>
                <a:blip r:embed="rId2"/>
              </a:buBlip>
            </a:pPr>
            <a:r>
              <a:rPr lang="ar-DZ" sz="2800" b="1" dirty="0" smtClean="0">
                <a:cs typeface="Times New Roman" pitchFamily="18" charset="0"/>
              </a:rPr>
              <a:t>توفره </a:t>
            </a:r>
            <a:r>
              <a:rPr lang="ar-DZ" sz="2800" b="1" dirty="0">
                <a:cs typeface="Times New Roman" pitchFamily="18" charset="0"/>
              </a:rPr>
              <a:t>في السوق   </a:t>
            </a:r>
            <a:endParaRPr lang="fr-FR" sz="2800" b="1" dirty="0" smtClean="0">
              <a:cs typeface="Times New Roman" pitchFamily="18" charset="0"/>
            </a:endParaRPr>
          </a:p>
          <a:p>
            <a:pPr marL="457200" indent="-457200">
              <a:buBlip>
                <a:blip r:embed="rId2"/>
              </a:buBlip>
            </a:pPr>
            <a:r>
              <a:rPr lang="ar-DZ" sz="2800" b="1" dirty="0" smtClean="0">
                <a:cs typeface="Times New Roman" pitchFamily="18" charset="0"/>
              </a:rPr>
              <a:t>سهولة استعماله .</a:t>
            </a:r>
            <a:endParaRPr lang="fr-FR" sz="2800" b="1" dirty="0"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4048" y="476672"/>
            <a:ext cx="3779912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ar-DZ" sz="2800" b="1" dirty="0">
                <a:solidFill>
                  <a:srgbClr val="0000FF"/>
                </a:solidFill>
                <a:cs typeface="Times New Roman" pitchFamily="18" charset="0"/>
              </a:rPr>
              <a:t>مزايا الاستعمـــــــال  </a:t>
            </a:r>
            <a:endParaRPr lang="fr-FR" sz="2800" b="1" dirty="0" smtClean="0">
              <a:solidFill>
                <a:srgbClr val="0000FF"/>
              </a:solidFill>
              <a:cs typeface="Times New Roman" pitchFamily="18" charset="0"/>
            </a:endParaRP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q"/>
            </a:pPr>
            <a:r>
              <a:rPr lang="ar-DZ" sz="2800" b="1" dirty="0" smtClean="0">
                <a:cs typeface="Times New Roman" pitchFamily="18" charset="0"/>
              </a:rPr>
              <a:t> قوة </a:t>
            </a:r>
            <a:r>
              <a:rPr lang="ar-DZ" sz="2800" b="1" dirty="0">
                <a:cs typeface="Times New Roman" pitchFamily="18" charset="0"/>
              </a:rPr>
              <a:t>المعالجــة </a:t>
            </a:r>
            <a:r>
              <a:rPr lang="fr-FR" sz="2800" b="1" dirty="0" smtClean="0"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q"/>
            </a:pPr>
            <a:r>
              <a:rPr lang="ar-DZ" sz="2800" b="1" dirty="0" smtClean="0">
                <a:cs typeface="Times New Roman" pitchFamily="18" charset="0"/>
              </a:rPr>
              <a:t>التكلفة </a:t>
            </a:r>
            <a:r>
              <a:rPr lang="ar-DZ" sz="2800" b="1" dirty="0">
                <a:cs typeface="Times New Roman" pitchFamily="18" charset="0"/>
              </a:rPr>
              <a:t>المنخفضــة </a:t>
            </a:r>
            <a:r>
              <a:rPr lang="ar-DZ" sz="2800" b="1" dirty="0" smtClean="0">
                <a:cs typeface="Times New Roman" pitchFamily="18" charset="0"/>
              </a:rPr>
              <a:t>.</a:t>
            </a:r>
            <a:endParaRPr lang="fr-FR" sz="2800" b="1" dirty="0" smtClean="0">
              <a:cs typeface="Times New Roman" pitchFamily="18" charset="0"/>
            </a:endParaRP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q"/>
            </a:pPr>
            <a:r>
              <a:rPr lang="ar-DZ" sz="2800" b="1" dirty="0" smtClean="0">
                <a:cs typeface="Times New Roman" pitchFamily="18" charset="0"/>
              </a:rPr>
              <a:t>بساطة </a:t>
            </a:r>
            <a:r>
              <a:rPr lang="ar-DZ" sz="2800" b="1" dirty="0">
                <a:cs typeface="Times New Roman" pitchFamily="18" charset="0"/>
              </a:rPr>
              <a:t>إنجاز تطبيقاته.</a:t>
            </a:r>
            <a:endParaRPr lang="fr-FR" sz="2800" b="1" dirty="0"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8954" y="5579948"/>
            <a:ext cx="58233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cs typeface="Times New Roman" pitchFamily="18" charset="0"/>
              </a:rPr>
              <a:t>Motorola ,  </a:t>
            </a:r>
            <a:r>
              <a:rPr lang="fr-FR" b="1" dirty="0" err="1">
                <a:cs typeface="Times New Roman" pitchFamily="18" charset="0"/>
              </a:rPr>
              <a:t>Atmel</a:t>
            </a:r>
            <a:r>
              <a:rPr lang="fr-FR" b="1" dirty="0">
                <a:cs typeface="Times New Roman" pitchFamily="18" charset="0"/>
              </a:rPr>
              <a:t> , Intel</a:t>
            </a:r>
            <a:r>
              <a:rPr lang="fr-FR" b="1" dirty="0">
                <a:solidFill>
                  <a:srgbClr val="0000FF"/>
                </a:solidFill>
                <a:cs typeface="Times New Roman" pitchFamily="18" charset="0"/>
              </a:rPr>
              <a:t>   </a:t>
            </a:r>
            <a:r>
              <a:rPr lang="fr-FR" b="1" dirty="0" smtClean="0">
                <a:cs typeface="Times New Roman" pitchFamily="18" charset="0"/>
              </a:rPr>
              <a:t>STMicroelectronics </a:t>
            </a:r>
            <a:r>
              <a:rPr lang="fr-FR" b="1" dirty="0">
                <a:cs typeface="Times New Roman" pitchFamily="18" charset="0"/>
              </a:rPr>
              <a:t>, </a:t>
            </a:r>
            <a:r>
              <a:rPr lang="fr-FR" b="1" dirty="0" smtClean="0">
                <a:solidFill>
                  <a:srgbClr val="FF3300"/>
                </a:solidFill>
                <a:cs typeface="Times New Roman" pitchFamily="18" charset="0"/>
              </a:rPr>
              <a:t>Micro chip</a:t>
            </a:r>
            <a:r>
              <a:rPr lang="fr-FR" b="1" dirty="0" smtClean="0">
                <a:cs typeface="Times New Roman" pitchFamily="18" charset="0"/>
              </a:rPr>
              <a:t> 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6299302" y="5075892"/>
            <a:ext cx="2206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ar-DZ" sz="2400" b="1" dirty="0">
                <a:solidFill>
                  <a:srgbClr val="0000FF"/>
                </a:solidFill>
                <a:cs typeface="Times New Roman" pitchFamily="18" charset="0"/>
              </a:rPr>
              <a:t>الشركات المصنعة :</a:t>
            </a:r>
            <a:endParaRPr lang="fr-FR" sz="2400" b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11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95000">
              <a:schemeClr val="accent3">
                <a:lumMod val="40000"/>
                <a:lumOff val="60000"/>
              </a:schemeClr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y7erz2n8w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24" y="35217"/>
            <a:ext cx="2772880" cy="11615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560570" y="322293"/>
            <a:ext cx="453842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D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توصيلات</a:t>
            </a:r>
            <a:r>
              <a:rPr lang="ar-EG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ar-DZ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ar-EG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PIC16F84A</a:t>
            </a:r>
            <a:endParaRPr lang="ar-DZ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370404"/>
            <a:ext cx="3619500" cy="496252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999788" y="1504770"/>
            <a:ext cx="609524" cy="60952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829871" y="1983506"/>
            <a:ext cx="609524" cy="60952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697912" y="2415554"/>
            <a:ext cx="609524" cy="60952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550442" y="2847602"/>
            <a:ext cx="609524" cy="60952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406426" y="3381094"/>
            <a:ext cx="609524" cy="60952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285725" y="3855714"/>
            <a:ext cx="609524" cy="60952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204907" y="4323051"/>
            <a:ext cx="609524" cy="609524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2034990" y="4801787"/>
            <a:ext cx="609524" cy="60952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1903031" y="5233835"/>
            <a:ext cx="609524" cy="609524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862810" y="1949588"/>
            <a:ext cx="609524" cy="609524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790802" y="2428324"/>
            <a:ext cx="609524" cy="609524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646786" y="2860372"/>
            <a:ext cx="609524" cy="60952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71172">
            <a:off x="5574778" y="3328866"/>
            <a:ext cx="609524" cy="60952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504573" y="3825912"/>
            <a:ext cx="609524" cy="609524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358754" y="4287762"/>
            <a:ext cx="609524" cy="609524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214738" y="4767869"/>
            <a:ext cx="609524" cy="609524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133137" y="5246605"/>
            <a:ext cx="609524" cy="609524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28828" flipH="1">
            <a:off x="5001178" y="5678653"/>
            <a:ext cx="609524" cy="609524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002222" y="3795682"/>
            <a:ext cx="16017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VDD=+5V</a:t>
            </a:r>
            <a:endParaRPr lang="fr-F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78893" y="3347079"/>
            <a:ext cx="15796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VSS/GND</a:t>
            </a:r>
            <a:endParaRPr lang="fr-FR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33" name="Groupe 32"/>
          <p:cNvGrpSpPr/>
          <p:nvPr/>
        </p:nvGrpSpPr>
        <p:grpSpPr>
          <a:xfrm>
            <a:off x="1535353" y="2833772"/>
            <a:ext cx="1043876" cy="523220"/>
            <a:chOff x="1535353" y="2733086"/>
            <a:chExt cx="1043876" cy="523220"/>
          </a:xfrm>
        </p:grpSpPr>
        <p:sp>
          <p:nvSpPr>
            <p:cNvPr id="30" name="Rectangle 29"/>
            <p:cNvSpPr/>
            <p:nvPr/>
          </p:nvSpPr>
          <p:spPr>
            <a:xfrm>
              <a:off x="1535353" y="2733086"/>
              <a:ext cx="1043876" cy="52322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fr-FR" sz="2800" b="1" cap="all" dirty="0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</a:rPr>
                <a:t>MCLR</a:t>
              </a:r>
              <a:endParaRPr lang="fr-FR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  <p:cxnSp>
          <p:nvCxnSpPr>
            <p:cNvPr id="32" name="Connecteur droit 31"/>
            <p:cNvCxnSpPr/>
            <p:nvPr/>
          </p:nvCxnSpPr>
          <p:spPr>
            <a:xfrm>
              <a:off x="1599215" y="2793698"/>
              <a:ext cx="923203" cy="0"/>
            </a:xfrm>
            <a:prstGeom prst="line">
              <a:avLst/>
            </a:prstGeom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/>
          <p:cNvSpPr/>
          <p:nvPr/>
        </p:nvSpPr>
        <p:spPr>
          <a:xfrm>
            <a:off x="6102729" y="2833772"/>
            <a:ext cx="19976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OSC1/CLKIN</a:t>
            </a:r>
            <a:endParaRPr lang="fr-FR" sz="2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102729" y="3314420"/>
            <a:ext cx="23024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OSC2/CLKOUT</a:t>
            </a:r>
            <a:endParaRPr lang="fr-FR" sz="28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798280" y="1888066"/>
            <a:ext cx="787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RA1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860276" y="2364176"/>
            <a:ext cx="787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RA0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8" name="Imag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6321492" y="1909366"/>
            <a:ext cx="609524" cy="609524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6291783" y="2370179"/>
            <a:ext cx="609524" cy="609524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5841939" y="4242388"/>
            <a:ext cx="609524" cy="609524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5698676" y="4717256"/>
            <a:ext cx="609524" cy="609524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5586174" y="5201230"/>
            <a:ext cx="609524" cy="609524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49531">
            <a:off x="5491374" y="5633278"/>
            <a:ext cx="609524" cy="609524"/>
          </a:xfrm>
          <a:prstGeom prst="rect">
            <a:avLst/>
          </a:prstGeom>
        </p:spPr>
      </p:pic>
      <p:sp>
        <p:nvSpPr>
          <p:cNvPr id="44" name="Rectangle 43"/>
          <p:cNvSpPr/>
          <p:nvPr/>
        </p:nvSpPr>
        <p:spPr>
          <a:xfrm>
            <a:off x="1707356" y="1393612"/>
            <a:ext cx="787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RA2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5" name="Image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2499090" y="1452626"/>
            <a:ext cx="609524" cy="609524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2332181" y="1924318"/>
            <a:ext cx="609524" cy="609524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2204907" y="2370643"/>
            <a:ext cx="609524" cy="609524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1804625" y="3794188"/>
            <a:ext cx="609524" cy="609524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1714964" y="4277950"/>
            <a:ext cx="609524" cy="609524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1548055" y="4749642"/>
            <a:ext cx="609524" cy="609524"/>
          </a:xfrm>
          <a:prstGeom prst="rect">
            <a:avLst/>
          </a:prstGeom>
        </p:spPr>
      </p:pic>
      <p:pic>
        <p:nvPicPr>
          <p:cNvPr id="51" name="Image 5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31935" flipH="1">
            <a:off x="1402594" y="5189292"/>
            <a:ext cx="609524" cy="609524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1599215" y="1882914"/>
            <a:ext cx="7873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RA3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420250" y="2329716"/>
            <a:ext cx="18357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RA4/TOCKI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372200" y="4221088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RB7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322984" y="4702350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RB6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180950" y="5167161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RB5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6122198" y="5611978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RB4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20250" y="3786109"/>
            <a:ext cx="14366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RB0/INT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27849" y="4222479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RB1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40905" y="4651542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RB2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16698" y="5159277"/>
            <a:ext cx="7713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 smtClean="0">
                <a:ln/>
                <a:solidFill>
                  <a:schemeClr val="accent3">
                    <a:lumMod val="50000"/>
                  </a:schemeClr>
                </a:solidFill>
              </a:rPr>
              <a:t>RB3</a:t>
            </a:r>
            <a:endParaRPr lang="fr-FR" sz="2800" b="1" dirty="0">
              <a:ln/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694123" y="1553460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579702" y="2017454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413489" y="2459120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319158" y="2903524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151098" y="3424246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087777" y="3869064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968098" y="4263420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781187" y="4735112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2694194" y="5244382"/>
            <a:ext cx="37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014033" y="1606422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913780" y="2082015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17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84975" y="2548372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4661127" y="3016079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4544680" y="3441829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14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413987" y="3947466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304003" y="4392214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4159937" y="4853205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4022515" y="5335723"/>
            <a:ext cx="5629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  <a:endParaRPr lang="fr-FR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521663" y="3265820"/>
            <a:ext cx="11336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ar-DZ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16F84A</a:t>
            </a:r>
            <a:endParaRPr lang="fr-F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2" name="ZoneTexte 81"/>
          <p:cNvSpPr txBox="1"/>
          <p:nvPr/>
        </p:nvSpPr>
        <p:spPr>
          <a:xfrm>
            <a:off x="7536456" y="1370404"/>
            <a:ext cx="105349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DZ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التغذية</a:t>
            </a:r>
            <a:endParaRPr lang="fr-FR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ZoneTexte 82"/>
          <p:cNvSpPr txBox="1"/>
          <p:nvPr/>
        </p:nvSpPr>
        <p:spPr>
          <a:xfrm>
            <a:off x="6922607" y="1332335"/>
            <a:ext cx="169469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DZ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وصل الساعة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4" name="ZoneTexte 83"/>
          <p:cNvSpPr txBox="1"/>
          <p:nvPr/>
        </p:nvSpPr>
        <p:spPr>
          <a:xfrm>
            <a:off x="6891917" y="1322627"/>
            <a:ext cx="161133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DZ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لإعادة </a:t>
            </a:r>
            <a:r>
              <a:rPr lang="ar-DZ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التهيئة </a:t>
            </a:r>
            <a:endParaRPr lang="fr-FR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5" name="ZoneTexte 84"/>
          <p:cNvSpPr txBox="1"/>
          <p:nvPr/>
        </p:nvSpPr>
        <p:spPr>
          <a:xfrm>
            <a:off x="7274559" y="1291850"/>
            <a:ext cx="118365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PORTA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6" name="ZoneTexte 85"/>
          <p:cNvSpPr txBox="1"/>
          <p:nvPr/>
        </p:nvSpPr>
        <p:spPr>
          <a:xfrm>
            <a:off x="7199877" y="1291850"/>
            <a:ext cx="119584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fr-F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PORTB</a:t>
            </a:r>
            <a:endParaRPr lang="fr-FR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5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4" grpId="0"/>
      <p:bldP spid="35" grpId="0"/>
      <p:bldP spid="36" grpId="0"/>
      <p:bldP spid="37" grpId="0"/>
      <p:bldP spid="44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3"/>
          <p:cNvSpPr/>
          <p:nvPr/>
        </p:nvSpPr>
        <p:spPr>
          <a:xfrm>
            <a:off x="4829174" y="548680"/>
            <a:ext cx="2486025" cy="4000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b="1" dirty="0"/>
              <a:t>قطبي قاعدة الزمن الخارجية</a:t>
            </a:r>
            <a:endParaRPr lang="ar-DZ" sz="2000" dirty="0"/>
          </a:p>
        </p:txBody>
      </p:sp>
      <p:sp>
        <p:nvSpPr>
          <p:cNvPr id="4" name="مستطيل 4"/>
          <p:cNvSpPr/>
          <p:nvPr/>
        </p:nvSpPr>
        <p:spPr>
          <a:xfrm>
            <a:off x="3036093" y="1451741"/>
            <a:ext cx="5857875" cy="400050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DZ" sz="2000" dirty="0">
                <a:solidFill>
                  <a:srgbClr val="FFFF00"/>
                </a:solidFill>
              </a:rPr>
              <a:t>يمكن </a:t>
            </a:r>
            <a:r>
              <a:rPr lang="ar-DZ" sz="2000" dirty="0" err="1">
                <a:solidFill>
                  <a:srgbClr val="FFFF00"/>
                </a:solidFill>
              </a:rPr>
              <a:t>للميكرومراقب</a:t>
            </a:r>
            <a:r>
              <a:rPr lang="ar-DZ" sz="2000" dirty="0">
                <a:solidFill>
                  <a:srgbClr val="FFFF00"/>
                </a:solidFill>
              </a:rPr>
              <a:t> أن يشتغل بأربعة أنماط مختلفة من المذبذبات هي</a:t>
            </a:r>
          </a:p>
        </p:txBody>
      </p:sp>
      <p:sp>
        <p:nvSpPr>
          <p:cNvPr id="5" name="شارة رتبة 5"/>
          <p:cNvSpPr/>
          <p:nvPr/>
        </p:nvSpPr>
        <p:spPr>
          <a:xfrm rot="10800000">
            <a:off x="7929563" y="548680"/>
            <a:ext cx="571500" cy="42862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>
              <a:solidFill>
                <a:schemeClr val="tx1"/>
              </a:solidFill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86125" y="2500313"/>
            <a:ext cx="4786313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Low">
              <a:defRPr/>
            </a:pP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بلور ذو تواتر منخفض 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LP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( من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32KHz</a:t>
            </a:r>
            <a:r>
              <a:rPr lang="fr-FR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إلى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200KHz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)</a:t>
            </a:r>
            <a:endParaRPr lang="ar-DZ" sz="32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شكل بيضاوي 8"/>
          <p:cNvSpPr/>
          <p:nvPr/>
        </p:nvSpPr>
        <p:spPr>
          <a:xfrm>
            <a:off x="8215313" y="2547938"/>
            <a:ext cx="357187" cy="35718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8" name="شكل بيضاوي 9"/>
          <p:cNvSpPr/>
          <p:nvPr/>
        </p:nvSpPr>
        <p:spPr>
          <a:xfrm>
            <a:off x="8215313" y="3119438"/>
            <a:ext cx="357187" cy="35718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9" name="شكل بيضاوي 11"/>
          <p:cNvSpPr/>
          <p:nvPr/>
        </p:nvSpPr>
        <p:spPr>
          <a:xfrm>
            <a:off x="8215313" y="3667125"/>
            <a:ext cx="357187" cy="35718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10" name="شكل بيضاوي 12"/>
          <p:cNvSpPr/>
          <p:nvPr/>
        </p:nvSpPr>
        <p:spPr>
          <a:xfrm>
            <a:off x="8215313" y="4405313"/>
            <a:ext cx="357187" cy="357187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DZ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928813" y="3071813"/>
            <a:ext cx="6143625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Low">
              <a:defRPr/>
            </a:pP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بلور ذو تواتر متوسط 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XT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( من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100KHz</a:t>
            </a:r>
            <a:r>
              <a:rPr lang="fr-FR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إلى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4MHz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) وهو الأكثر استعمالا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500438" y="3640138"/>
            <a:ext cx="4572000" cy="4000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Low">
              <a:defRPr/>
            </a:pP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بلور ذو تواتر عالي 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HP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( من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4MHz</a:t>
            </a:r>
            <a:r>
              <a:rPr lang="fr-FR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إلى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20MHz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)</a:t>
            </a:r>
          </a:p>
        </p:txBody>
      </p:sp>
      <p:pic>
        <p:nvPicPr>
          <p:cNvPr id="13" name="Picture 4" descr="18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134"/>
          <a:stretch>
            <a:fillRect/>
          </a:stretch>
        </p:blipFill>
        <p:spPr bwMode="auto">
          <a:xfrm rot="-1320000">
            <a:off x="432362" y="319374"/>
            <a:ext cx="2102052" cy="24448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033" t="13441"/>
          <a:stretch>
            <a:fillRect/>
          </a:stretch>
        </p:blipFill>
        <p:spPr bwMode="auto">
          <a:xfrm>
            <a:off x="214313" y="3786188"/>
            <a:ext cx="3113087" cy="2143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مستطيل 19"/>
          <p:cNvSpPr/>
          <p:nvPr/>
        </p:nvSpPr>
        <p:spPr>
          <a:xfrm>
            <a:off x="3500438" y="4238625"/>
            <a:ext cx="457200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Low">
              <a:defRPr/>
            </a:pP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دارة كهربائية مقاومة ومكثف </a:t>
            </a:r>
            <a:r>
              <a:rPr lang="en-US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RC</a:t>
            </a:r>
            <a:r>
              <a:rPr lang="en-US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 </a:t>
            </a:r>
            <a:r>
              <a:rPr lang="ar-DZ" sz="2000" b="1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raditional Arabic" pitchFamily="2" charset="-78"/>
              </a:rPr>
              <a:t>وقد يستخدم في بعض التطبيقات التي لا تحتاج إلى دقة عالية في المذبذب</a:t>
            </a:r>
          </a:p>
        </p:txBody>
      </p:sp>
      <p:sp>
        <p:nvSpPr>
          <p:cNvPr id="16" name="مستطيل 20"/>
          <p:cNvSpPr>
            <a:spLocks noChangeArrowheads="1"/>
          </p:cNvSpPr>
          <p:nvPr/>
        </p:nvSpPr>
        <p:spPr bwMode="auto">
          <a:xfrm>
            <a:off x="3327400" y="5941199"/>
            <a:ext cx="5643563" cy="708025"/>
          </a:xfrm>
          <a:prstGeom prst="rect">
            <a:avLst/>
          </a:prstGeom>
          <a:ln/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ar-DZ" b="1" dirty="0">
                <a:latin typeface="Calibri" pitchFamily="34" charset="0"/>
              </a:rPr>
              <a:t>بإمكان المستعمل التعامل مع القطبين </a:t>
            </a:r>
            <a:r>
              <a:rPr lang="fr-FR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OSC1/CLKIN</a:t>
            </a:r>
            <a:r>
              <a:rPr lang="ar-DZ" b="1" dirty="0">
                <a:latin typeface="Calibri" pitchFamily="34" charset="0"/>
              </a:rPr>
              <a:t> ( الرجل </a:t>
            </a:r>
            <a:r>
              <a:rPr lang="ar-DZ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ar-DZ" b="1" dirty="0">
                <a:latin typeface="Calibri" pitchFamily="34" charset="0"/>
              </a:rPr>
              <a:t>)، </a:t>
            </a:r>
            <a:r>
              <a:rPr lang="fr-FR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OSC2/CLKOUT</a:t>
            </a:r>
            <a:r>
              <a:rPr lang="ar-DZ" b="1" dirty="0">
                <a:latin typeface="Calibri" pitchFamily="34" charset="0"/>
              </a:rPr>
              <a:t> ( الرجل </a:t>
            </a:r>
            <a:r>
              <a:rPr lang="ar-DZ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ar-DZ" b="1" dirty="0">
                <a:latin typeface="Calibri" pitchFamily="34" charset="0"/>
              </a:rPr>
              <a:t>) لاختيار أحد الأنماط السابقة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I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4024</TotalTime>
  <Words>2464</Words>
  <Application>Microsoft Office PowerPoint</Application>
  <PresentationFormat>Affichage à l'écran (4:3)</PresentationFormat>
  <Paragraphs>662</Paragraphs>
  <Slides>30</Slides>
  <Notes>1</Notes>
  <HiddenSlides>1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30</vt:i4>
      </vt:variant>
    </vt:vector>
  </HeadingPairs>
  <TitlesOfParts>
    <vt:vector size="32" baseType="lpstr">
      <vt:lpstr>Thème Office</vt:lpstr>
      <vt:lpstr>PIC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</vt:vector>
  </TitlesOfParts>
  <Company>Sweet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SWEET</dc:creator>
  <cp:lastModifiedBy>Zahrdjou</cp:lastModifiedBy>
  <cp:revision>245</cp:revision>
  <dcterms:created xsi:type="dcterms:W3CDTF">2009-03-25T14:44:36Z</dcterms:created>
  <dcterms:modified xsi:type="dcterms:W3CDTF">2017-02-17T18:26:04Z</dcterms:modified>
</cp:coreProperties>
</file>