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8" r:id="rId4"/>
    <p:sldId id="259" r:id="rId5"/>
    <p:sldId id="261" r:id="rId6"/>
    <p:sldId id="268" r:id="rId7"/>
    <p:sldId id="270" r:id="rId8"/>
    <p:sldId id="260" r:id="rId9"/>
    <p:sldId id="269" r:id="rId10"/>
    <p:sldId id="262" r:id="rId1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6F9B8CD-342D-4579-98EC-A8FD6B7370E1}" type="datetimeFigureOut">
              <a:rPr lang="en-US" smtClean="0"/>
              <a:pPr/>
              <a:t>1/31/2012</a:t>
            </a:fld>
            <a:endParaRPr lang="en-US" dirty="0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necteur droit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necteur droit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BBB5E19-F10A-4C2F-BF6F-11C513378A2E}" type="slidenum">
              <a:rPr kumimoji="0" lang="en-US" smtClean="0"/>
              <a:pPr/>
              <a:t>‹N°›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6C2FE-B521-4C0E-ABF0-4E6E71AA228A}" type="datetimeFigureOut">
              <a:rPr lang="fr-FR" smtClean="0"/>
              <a:pPr/>
              <a:t>31/01/2012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F37BD-19A3-4B0A-9BA1-866C5F014CD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6C2FE-B521-4C0E-ABF0-4E6E71AA228A}" type="datetimeFigureOut">
              <a:rPr lang="fr-FR" smtClean="0"/>
              <a:pPr/>
              <a:t>31/01/2012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F37BD-19A3-4B0A-9BA1-866C5F014CD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586C2FE-B521-4C0E-ABF0-4E6E71AA228A}" type="datetimeFigureOut">
              <a:rPr lang="fr-FR" smtClean="0"/>
              <a:pPr/>
              <a:t>31/01/2012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CFF37BD-19A3-4B0A-9BA1-866C5F014CD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586C2FE-B521-4C0E-ABF0-4E6E71AA228A}" type="datetimeFigureOut">
              <a:rPr lang="fr-FR" smtClean="0"/>
              <a:pPr/>
              <a:t>31/01/2012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fr-FR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necteur droit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necteur droit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necteur droit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CFF37BD-19A3-4B0A-9BA1-866C5F014CD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6C2FE-B521-4C0E-ABF0-4E6E71AA228A}" type="datetimeFigureOut">
              <a:rPr lang="fr-FR" smtClean="0"/>
              <a:pPr/>
              <a:t>31/01/2012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F37BD-19A3-4B0A-9BA1-866C5F014CD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6C2FE-B521-4C0E-ABF0-4E6E71AA228A}" type="datetimeFigureOut">
              <a:rPr lang="fr-FR" smtClean="0"/>
              <a:pPr/>
              <a:t>31/01/2012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F37BD-19A3-4B0A-9BA1-866C5F014CD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586C2FE-B521-4C0E-ABF0-4E6E71AA228A}" type="datetimeFigureOut">
              <a:rPr lang="fr-FR" smtClean="0"/>
              <a:pPr/>
              <a:t>31/01/2012</a:t>
            </a:fld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FF37BD-19A3-4B0A-9BA1-866C5F014CD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6C2FE-B521-4C0E-ABF0-4E6E71AA228A}" type="datetimeFigureOut">
              <a:rPr lang="fr-FR" smtClean="0"/>
              <a:pPr/>
              <a:t>31/01/2012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F37BD-19A3-4B0A-9BA1-866C5F014CD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586C2FE-B521-4C0E-ABF0-4E6E71AA228A}" type="datetimeFigureOut">
              <a:rPr lang="fr-FR" smtClean="0"/>
              <a:pPr/>
              <a:t>31/01/2012</a:t>
            </a:fld>
            <a:endParaRPr lang="fr-FR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CFF37BD-19A3-4B0A-9BA1-866C5F014CD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3" name="Espace réservé du pied de page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necteur droit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586C2FE-B521-4C0E-ABF0-4E6E71AA228A}" type="datetimeFigureOut">
              <a:rPr lang="fr-FR" smtClean="0"/>
              <a:pPr/>
              <a:t>31/01/2012</a:t>
            </a:fld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FF37BD-19A3-4B0A-9BA1-866C5F014CD6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586C2FE-B521-4C0E-ABF0-4E6E71AA228A}" type="datetimeFigureOut">
              <a:rPr lang="fr-FR" smtClean="0"/>
              <a:pPr/>
              <a:t>31/01/2012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CFF37BD-19A3-4B0A-9BA1-866C5F014CD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pi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00100" y="4357694"/>
            <a:ext cx="66153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EG" sz="4000" b="1" dirty="0" err="1">
                <a:solidFill>
                  <a:srgbClr val="FF0000"/>
                </a:solidFill>
                <a:latin typeface="Algerian" pitchFamily="82" charset="0"/>
              </a:rPr>
              <a:t>الميكروكنترولر</a:t>
            </a:r>
            <a:r>
              <a:rPr lang="ar-EG" sz="4000" b="1" dirty="0">
                <a:solidFill>
                  <a:srgbClr val="FF0000"/>
                </a:solidFill>
                <a:latin typeface="Algerian" pitchFamily="82" charset="0"/>
              </a:rPr>
              <a:t> (</a:t>
            </a:r>
            <a:r>
              <a:rPr lang="en-US" sz="4000" b="1" dirty="0">
                <a:solidFill>
                  <a:srgbClr val="FF0000"/>
                </a:solidFill>
                <a:latin typeface="Algerian" pitchFamily="82" charset="0"/>
              </a:rPr>
              <a:t>Microcontroller</a:t>
            </a:r>
            <a:r>
              <a:rPr lang="ar-EG" sz="4000" b="1" dirty="0">
                <a:solidFill>
                  <a:srgbClr val="FF0000"/>
                </a:solidFill>
                <a:latin typeface="Algerian" pitchFamily="82" charset="0"/>
              </a:rPr>
              <a:t>) </a:t>
            </a:r>
            <a:endParaRPr lang="ar-DZ" sz="40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 rot="19867598">
            <a:off x="-6453" y="833621"/>
            <a:ext cx="3690433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DZ" sz="5400" dirty="0" smtClean="0">
                <a:solidFill>
                  <a:srgbClr val="00B050"/>
                </a:solidFill>
                <a:cs typeface="Assaïm Al-Koufi 4" pitchFamily="2" charset="-78"/>
              </a:rPr>
              <a:t>ثانوية مولود قاسم</a:t>
            </a:r>
            <a:endParaRPr lang="ar-DZ" sz="5400" dirty="0">
              <a:solidFill>
                <a:srgbClr val="00B050"/>
              </a:solidFill>
              <a:cs typeface="Assaïm Al-Koufi 4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4296" t="29557" r="22887" b="16339"/>
          <a:stretch>
            <a:fillRect/>
          </a:stretch>
        </p:blipFill>
        <p:spPr bwMode="auto">
          <a:xfrm>
            <a:off x="15844" y="0"/>
            <a:ext cx="91281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8596" y="500042"/>
            <a:ext cx="33575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42" charset="0"/>
                <a:cs typeface="Tahoma" pitchFamily="42" charset="0"/>
              </a:rPr>
              <a:t>PIC 16F84</a:t>
            </a:r>
            <a:endParaRPr lang="fr-FR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42" charset="0"/>
              <a:cs typeface="Tahoma" pitchFamily="42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500826" y="714356"/>
            <a:ext cx="1857389" cy="86679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5400" b="1" i="0" u="none" strike="noStrike" kern="1200" spc="300" normalizeH="0" baseline="0" noProof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j-lt"/>
                <a:ea typeface="+mj-ea"/>
                <a:cs typeface="Arial" charset="0"/>
              </a:rPr>
              <a:t>تطبيق</a:t>
            </a:r>
            <a:endParaRPr kumimoji="0" lang="fr-FR" sz="5400" b="1" i="0" u="none" strike="noStrike" kern="1200" spc="300" normalizeH="0" baseline="0" noProof="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j-lt"/>
              <a:ea typeface="+mj-ea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5984" y="2214554"/>
            <a:ext cx="650084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DZ" sz="3200" dirty="0">
                <a:solidFill>
                  <a:schemeClr val="bg2">
                    <a:lumMod val="10000"/>
                  </a:schemeClr>
                </a:solidFill>
              </a:rPr>
              <a:t>التحكم  في ثنائي مضيء موضوع </a:t>
            </a:r>
            <a:endParaRPr lang="fr-FR" sz="3200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 rtl="1"/>
            <a:r>
              <a:rPr lang="ar-DZ" sz="3200" dirty="0" smtClean="0">
                <a:solidFill>
                  <a:schemeClr val="bg2">
                    <a:lumMod val="10000"/>
                  </a:schemeClr>
                </a:solidFill>
              </a:rPr>
              <a:t>في </a:t>
            </a:r>
            <a:r>
              <a:rPr lang="ar-DZ" sz="3200" dirty="0" err="1">
                <a:solidFill>
                  <a:schemeClr val="bg2">
                    <a:lumMod val="10000"/>
                  </a:schemeClr>
                </a:solidFill>
              </a:rPr>
              <a:t>منفد</a:t>
            </a:r>
            <a:r>
              <a:rPr lang="ar-DZ" sz="32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ar-DZ" sz="3200" dirty="0">
                <a:solidFill>
                  <a:srgbClr val="00B050"/>
                </a:solidFill>
              </a:rPr>
              <a:t>1</a:t>
            </a:r>
            <a:r>
              <a:rPr lang="fr-FR" sz="3200" dirty="0">
                <a:solidFill>
                  <a:srgbClr val="00B050"/>
                </a:solidFill>
              </a:rPr>
              <a:t>RB</a:t>
            </a:r>
            <a:r>
              <a:rPr lang="ar-DZ" sz="3200" dirty="0">
                <a:solidFill>
                  <a:schemeClr val="bg2">
                    <a:lumMod val="10000"/>
                  </a:schemeClr>
                </a:solidFill>
              </a:rPr>
              <a:t> بواسطة </a:t>
            </a:r>
            <a:endParaRPr lang="fr-FR" sz="3200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 rtl="1"/>
            <a:r>
              <a:rPr lang="ar-DZ" sz="3200" dirty="0" smtClean="0">
                <a:solidFill>
                  <a:schemeClr val="bg2">
                    <a:lumMod val="10000"/>
                  </a:schemeClr>
                </a:solidFill>
              </a:rPr>
              <a:t>زر </a:t>
            </a:r>
            <a:r>
              <a:rPr lang="ar-DZ" sz="3200" dirty="0">
                <a:solidFill>
                  <a:schemeClr val="bg2">
                    <a:lumMod val="10000"/>
                  </a:schemeClr>
                </a:solidFill>
              </a:rPr>
              <a:t>ضاغط موجود علي </a:t>
            </a:r>
            <a:endParaRPr lang="fr-FR" sz="3200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ctr" rtl="1"/>
            <a:r>
              <a:rPr lang="ar-DZ" sz="3200" dirty="0" err="1" smtClean="0">
                <a:solidFill>
                  <a:schemeClr val="bg2">
                    <a:lumMod val="10000"/>
                  </a:schemeClr>
                </a:solidFill>
              </a:rPr>
              <a:t>منفد</a:t>
            </a:r>
            <a:r>
              <a:rPr lang="ar-DZ" sz="32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fr-FR" sz="3200" dirty="0">
                <a:solidFill>
                  <a:schemeClr val="bg2">
                    <a:lumMod val="10000"/>
                  </a:schemeClr>
                </a:solidFill>
              </a:rPr>
              <a:t>PORTA(</a:t>
            </a:r>
            <a:r>
              <a:rPr lang="fr-FR" sz="3200" dirty="0">
                <a:solidFill>
                  <a:srgbClr val="00B050"/>
                </a:solidFill>
              </a:rPr>
              <a:t>RA0</a:t>
            </a:r>
            <a:r>
              <a:rPr lang="fr-FR" sz="3200" dirty="0" smtClean="0">
                <a:solidFill>
                  <a:schemeClr val="bg2">
                    <a:lumMod val="10000"/>
                  </a:schemeClr>
                </a:solidFill>
              </a:rPr>
              <a:t>)</a:t>
            </a:r>
          </a:p>
          <a:p>
            <a:pPr algn="ctr" rtl="1"/>
            <a:r>
              <a:rPr lang="ar-DZ" sz="32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ar-DZ" sz="3200" dirty="0">
                <a:solidFill>
                  <a:schemeClr val="bg2">
                    <a:lumMod val="10000"/>
                  </a:schemeClr>
                </a:solidFill>
              </a:rPr>
              <a:t>لمدة </a:t>
            </a:r>
            <a:r>
              <a:rPr lang="ar-DZ" sz="3200" dirty="0">
                <a:solidFill>
                  <a:srgbClr val="FF0000"/>
                </a:solidFill>
              </a:rPr>
              <a:t>0.5</a:t>
            </a:r>
            <a:r>
              <a:rPr lang="ar-DZ" sz="3200" dirty="0">
                <a:solidFill>
                  <a:schemeClr val="bg2">
                    <a:lumMod val="10000"/>
                  </a:schemeClr>
                </a:solidFill>
              </a:rPr>
              <a:t>ثانية</a:t>
            </a:r>
            <a:endParaRPr lang="fr-FR" sz="32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0"/>
          <p:cNvGrpSpPr>
            <a:grpSpLocks/>
          </p:cNvGrpSpPr>
          <p:nvPr/>
        </p:nvGrpSpPr>
        <p:grpSpPr bwMode="auto">
          <a:xfrm>
            <a:off x="4645025" y="2892424"/>
            <a:ext cx="3225800" cy="1320800"/>
            <a:chOff x="1944" y="1800"/>
            <a:chExt cx="2032" cy="832"/>
          </a:xfrm>
        </p:grpSpPr>
        <p:sp>
          <p:nvSpPr>
            <p:cNvPr id="79" name="Rectangle 92"/>
            <p:cNvSpPr>
              <a:spLocks noChangeArrowheads="1"/>
            </p:cNvSpPr>
            <p:nvPr/>
          </p:nvSpPr>
          <p:spPr bwMode="auto">
            <a:xfrm>
              <a:off x="1944" y="1800"/>
              <a:ext cx="2032" cy="832"/>
            </a:xfrm>
            <a:prstGeom prst="rect">
              <a:avLst/>
            </a:prstGeom>
            <a:ln w="28575">
              <a:solidFill>
                <a:srgbClr val="002060"/>
              </a:solidFill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80" name="Text Box 93"/>
            <p:cNvSpPr txBox="1">
              <a:spLocks noChangeArrowheads="1"/>
            </p:cNvSpPr>
            <p:nvPr/>
          </p:nvSpPr>
          <p:spPr bwMode="auto">
            <a:xfrm>
              <a:off x="2200" y="2391"/>
              <a:ext cx="432" cy="231"/>
            </a:xfrm>
            <a:prstGeom prst="rect">
              <a:avLst/>
            </a:prstGeom>
            <a:ln w="28575">
              <a:solidFill>
                <a:srgbClr val="002060"/>
              </a:solidFill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b="1" dirty="0">
                  <a:solidFill>
                    <a:schemeClr val="hlink"/>
                  </a:solidFill>
                  <a:latin typeface="Tahoma" pitchFamily="42" charset="0"/>
                  <a:cs typeface="Tahoma" pitchFamily="42" charset="0"/>
                </a:rPr>
                <a:t>RA0</a:t>
              </a:r>
            </a:p>
          </p:txBody>
        </p:sp>
        <p:sp>
          <p:nvSpPr>
            <p:cNvPr id="84" name="Text Box 97"/>
            <p:cNvSpPr txBox="1">
              <a:spLocks noChangeArrowheads="1"/>
            </p:cNvSpPr>
            <p:nvPr/>
          </p:nvSpPr>
          <p:spPr bwMode="auto">
            <a:xfrm>
              <a:off x="3224" y="1808"/>
              <a:ext cx="432" cy="231"/>
            </a:xfrm>
            <a:prstGeom prst="rect">
              <a:avLst/>
            </a:prstGeom>
            <a:ln w="28575">
              <a:solidFill>
                <a:srgbClr val="002060"/>
              </a:solidFill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b="1" dirty="0">
                  <a:solidFill>
                    <a:srgbClr val="0070C0"/>
                  </a:solidFill>
                  <a:latin typeface="Tahoma" pitchFamily="42" charset="0"/>
                  <a:cs typeface="Tahoma" pitchFamily="42" charset="0"/>
                </a:rPr>
                <a:t>RB1</a:t>
              </a:r>
            </a:p>
          </p:txBody>
        </p:sp>
        <p:sp>
          <p:nvSpPr>
            <p:cNvPr id="85" name="Text Box 98"/>
            <p:cNvSpPr txBox="1">
              <a:spLocks noChangeArrowheads="1"/>
            </p:cNvSpPr>
            <p:nvPr/>
          </p:nvSpPr>
          <p:spPr bwMode="auto">
            <a:xfrm>
              <a:off x="2522" y="2100"/>
              <a:ext cx="876" cy="231"/>
            </a:xfrm>
            <a:prstGeom prst="rect">
              <a:avLst/>
            </a:prstGeom>
            <a:ln w="28575">
              <a:solidFill>
                <a:srgbClr val="002060"/>
              </a:solidFill>
              <a:headEnd/>
              <a:tailEnd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fr-FR" b="1" dirty="0">
                  <a:ln w="50800"/>
                  <a:solidFill>
                    <a:schemeClr val="bg1">
                      <a:shade val="50000"/>
                    </a:schemeClr>
                  </a:solidFill>
                  <a:latin typeface="Tahoma" pitchFamily="42" charset="0"/>
                  <a:cs typeface="Tahoma" pitchFamily="42" charset="0"/>
                </a:rPr>
                <a:t>PIC 16F84</a:t>
              </a:r>
            </a:p>
          </p:txBody>
        </p:sp>
        <p:sp>
          <p:nvSpPr>
            <p:cNvPr id="86" name="Rectangle 99"/>
            <p:cNvSpPr>
              <a:spLocks noChangeArrowheads="1"/>
            </p:cNvSpPr>
            <p:nvPr/>
          </p:nvSpPr>
          <p:spPr bwMode="auto">
            <a:xfrm>
              <a:off x="2532" y="2112"/>
              <a:ext cx="864" cy="204"/>
            </a:xfrm>
            <a:prstGeom prst="rect">
              <a:avLst/>
            </a:prstGeom>
            <a:noFill/>
            <a:ln w="2857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7" name="Line 103"/>
          <p:cNvSpPr>
            <a:spLocks noChangeShapeType="1"/>
          </p:cNvSpPr>
          <p:nvPr/>
        </p:nvSpPr>
        <p:spPr bwMode="auto">
          <a:xfrm flipV="1">
            <a:off x="6997700" y="2393950"/>
            <a:ext cx="0" cy="4953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fr-FR"/>
          </a:p>
        </p:txBody>
      </p:sp>
      <p:grpSp>
        <p:nvGrpSpPr>
          <p:cNvPr id="13" name="Group 134"/>
          <p:cNvGrpSpPr>
            <a:grpSpLocks/>
          </p:cNvGrpSpPr>
          <p:nvPr/>
        </p:nvGrpSpPr>
        <p:grpSpPr bwMode="auto">
          <a:xfrm>
            <a:off x="4792663" y="4214813"/>
            <a:ext cx="561975" cy="1550988"/>
            <a:chOff x="1962" y="2520"/>
            <a:chExt cx="354" cy="977"/>
          </a:xfrm>
        </p:grpSpPr>
        <p:sp>
          <p:nvSpPr>
            <p:cNvPr id="59" name="Rectangle 104"/>
            <p:cNvSpPr>
              <a:spLocks noChangeArrowheads="1"/>
            </p:cNvSpPr>
            <p:nvPr/>
          </p:nvSpPr>
          <p:spPr bwMode="auto">
            <a:xfrm>
              <a:off x="2064" y="3128"/>
              <a:ext cx="56" cy="172"/>
            </a:xfrm>
            <a:prstGeom prst="rect">
              <a:avLst/>
            </a:prstGeom>
            <a:ln>
              <a:noFill/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60" name="Line 106"/>
            <p:cNvSpPr>
              <a:spLocks noChangeShapeType="1"/>
            </p:cNvSpPr>
            <p:nvPr/>
          </p:nvSpPr>
          <p:spPr bwMode="auto">
            <a:xfrm>
              <a:off x="2092" y="3304"/>
              <a:ext cx="0" cy="1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grpSp>
          <p:nvGrpSpPr>
            <p:cNvPr id="61" name="Group 130"/>
            <p:cNvGrpSpPr>
              <a:grpSpLocks/>
            </p:cNvGrpSpPr>
            <p:nvPr/>
          </p:nvGrpSpPr>
          <p:grpSpPr bwMode="auto">
            <a:xfrm>
              <a:off x="2016" y="2520"/>
              <a:ext cx="300" cy="608"/>
              <a:chOff x="2016" y="2520"/>
              <a:chExt cx="300" cy="608"/>
            </a:xfrm>
          </p:grpSpPr>
          <p:sp>
            <p:nvSpPr>
              <p:cNvPr id="74" name="Line 110"/>
              <p:cNvSpPr>
                <a:spLocks noChangeShapeType="1"/>
              </p:cNvSpPr>
              <p:nvPr/>
            </p:nvSpPr>
            <p:spPr bwMode="auto">
              <a:xfrm flipV="1">
                <a:off x="2092" y="2732"/>
                <a:ext cx="0" cy="15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/>
              </a:p>
            </p:txBody>
          </p:sp>
          <p:grpSp>
            <p:nvGrpSpPr>
              <p:cNvPr id="75" name="Group 129"/>
              <p:cNvGrpSpPr>
                <a:grpSpLocks/>
              </p:cNvGrpSpPr>
              <p:nvPr/>
            </p:nvGrpSpPr>
            <p:grpSpPr bwMode="auto">
              <a:xfrm>
                <a:off x="2016" y="2520"/>
                <a:ext cx="300" cy="608"/>
                <a:chOff x="2016" y="2520"/>
                <a:chExt cx="300" cy="608"/>
              </a:xfrm>
            </p:grpSpPr>
            <p:sp>
              <p:nvSpPr>
                <p:cNvPr id="76" name="Line 108"/>
                <p:cNvSpPr>
                  <a:spLocks noChangeShapeType="1"/>
                </p:cNvSpPr>
                <p:nvPr/>
              </p:nvSpPr>
              <p:spPr bwMode="auto">
                <a:xfrm flipV="1">
                  <a:off x="2092" y="3016"/>
                  <a:ext cx="0" cy="11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77" name="Line 109"/>
                <p:cNvSpPr>
                  <a:spLocks noChangeShapeType="1"/>
                </p:cNvSpPr>
                <p:nvPr/>
              </p:nvSpPr>
              <p:spPr bwMode="auto">
                <a:xfrm flipH="1" flipV="1">
                  <a:off x="2016" y="2888"/>
                  <a:ext cx="76" cy="13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  <p:sp>
              <p:nvSpPr>
                <p:cNvPr id="78" name="Freeform 111"/>
                <p:cNvSpPr>
                  <a:spLocks/>
                </p:cNvSpPr>
                <p:nvPr/>
              </p:nvSpPr>
              <p:spPr bwMode="auto">
                <a:xfrm>
                  <a:off x="2092" y="2520"/>
                  <a:ext cx="224" cy="548"/>
                </a:xfrm>
                <a:custGeom>
                  <a:avLst/>
                  <a:gdLst>
                    <a:gd name="T0" fmla="*/ 0 w 224"/>
                    <a:gd name="T1" fmla="*/ 548 h 548"/>
                    <a:gd name="T2" fmla="*/ 224 w 224"/>
                    <a:gd name="T3" fmla="*/ 548 h 548"/>
                    <a:gd name="T4" fmla="*/ 224 w 224"/>
                    <a:gd name="T5" fmla="*/ 0 h 548"/>
                    <a:gd name="T6" fmla="*/ 0 60000 65536"/>
                    <a:gd name="T7" fmla="*/ 0 60000 65536"/>
                    <a:gd name="T8" fmla="*/ 0 60000 65536"/>
                    <a:gd name="T9" fmla="*/ 0 w 224"/>
                    <a:gd name="T10" fmla="*/ 0 h 548"/>
                    <a:gd name="T11" fmla="*/ 224 w 224"/>
                    <a:gd name="T12" fmla="*/ 548 h 54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24" h="548">
                      <a:moveTo>
                        <a:pt x="0" y="548"/>
                      </a:moveTo>
                      <a:lnTo>
                        <a:pt x="224" y="548"/>
                      </a:lnTo>
                      <a:lnTo>
                        <a:pt x="224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</p:grpSp>
        <p:sp>
          <p:nvSpPr>
            <p:cNvPr id="62" name="Line 112"/>
            <p:cNvSpPr>
              <a:spLocks noChangeShapeType="1"/>
            </p:cNvSpPr>
            <p:nvPr/>
          </p:nvSpPr>
          <p:spPr bwMode="auto">
            <a:xfrm>
              <a:off x="2052" y="2732"/>
              <a:ext cx="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3" name="Line 113"/>
            <p:cNvSpPr>
              <a:spLocks noChangeShapeType="1"/>
            </p:cNvSpPr>
            <p:nvPr/>
          </p:nvSpPr>
          <p:spPr bwMode="auto">
            <a:xfrm>
              <a:off x="2048" y="3468"/>
              <a:ext cx="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4" name="Line 114"/>
            <p:cNvSpPr>
              <a:spLocks noChangeShapeType="1"/>
            </p:cNvSpPr>
            <p:nvPr/>
          </p:nvSpPr>
          <p:spPr bwMode="auto">
            <a:xfrm flipH="1">
              <a:off x="2062" y="3470"/>
              <a:ext cx="27" cy="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5" name="Line 115"/>
            <p:cNvSpPr>
              <a:spLocks noChangeShapeType="1"/>
            </p:cNvSpPr>
            <p:nvPr/>
          </p:nvSpPr>
          <p:spPr bwMode="auto">
            <a:xfrm flipH="1">
              <a:off x="2021" y="3470"/>
              <a:ext cx="27" cy="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6" name="Line 116"/>
            <p:cNvSpPr>
              <a:spLocks noChangeShapeType="1"/>
            </p:cNvSpPr>
            <p:nvPr/>
          </p:nvSpPr>
          <p:spPr bwMode="auto">
            <a:xfrm flipH="1">
              <a:off x="2104" y="3469"/>
              <a:ext cx="27" cy="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67" name="Rectangle 118"/>
            <p:cNvSpPr>
              <a:spLocks noChangeArrowheads="1"/>
            </p:cNvSpPr>
            <p:nvPr/>
          </p:nvSpPr>
          <p:spPr bwMode="auto">
            <a:xfrm>
              <a:off x="1984" y="2585"/>
              <a:ext cx="22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fr-FR" sz="1200">
                  <a:latin typeface="Tahoma" pitchFamily="42" charset="0"/>
                  <a:cs typeface="Tahoma" pitchFamily="42" charset="0"/>
                </a:rPr>
                <a:t>5V</a:t>
              </a:r>
            </a:p>
          </p:txBody>
        </p:sp>
        <p:sp>
          <p:nvSpPr>
            <p:cNvPr id="69" name="Line 120"/>
            <p:cNvSpPr>
              <a:spLocks noChangeShapeType="1"/>
            </p:cNvSpPr>
            <p:nvPr/>
          </p:nvSpPr>
          <p:spPr bwMode="auto">
            <a:xfrm flipH="1">
              <a:off x="1962" y="2967"/>
              <a:ext cx="9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48" name="Rectangle 150"/>
          <p:cNvSpPr>
            <a:spLocks noChangeArrowheads="1"/>
          </p:cNvSpPr>
          <p:nvPr/>
        </p:nvSpPr>
        <p:spPr bwMode="auto">
          <a:xfrm>
            <a:off x="3428992" y="4786322"/>
            <a:ext cx="1841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fr-FR" sz="1200" dirty="0">
              <a:latin typeface="Tahoma" pitchFamily="42" charset="0"/>
              <a:cs typeface="Tahoma" pitchFamily="42" charset="0"/>
            </a:endParaRPr>
          </a:p>
        </p:txBody>
      </p:sp>
      <p:grpSp>
        <p:nvGrpSpPr>
          <p:cNvPr id="50" name="Group 152"/>
          <p:cNvGrpSpPr>
            <a:grpSpLocks/>
          </p:cNvGrpSpPr>
          <p:nvPr/>
        </p:nvGrpSpPr>
        <p:grpSpPr bwMode="auto">
          <a:xfrm>
            <a:off x="4721226" y="4857760"/>
            <a:ext cx="65088" cy="109538"/>
            <a:chOff x="1950" y="2925"/>
            <a:chExt cx="41" cy="93"/>
          </a:xfrm>
        </p:grpSpPr>
        <p:sp>
          <p:nvSpPr>
            <p:cNvPr id="51" name="Line 153"/>
            <p:cNvSpPr>
              <a:spLocks noChangeShapeType="1"/>
            </p:cNvSpPr>
            <p:nvPr/>
          </p:nvSpPr>
          <p:spPr bwMode="auto">
            <a:xfrm>
              <a:off x="1950" y="2925"/>
              <a:ext cx="0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2" name="Line 154"/>
            <p:cNvSpPr>
              <a:spLocks noChangeShapeType="1"/>
            </p:cNvSpPr>
            <p:nvPr/>
          </p:nvSpPr>
          <p:spPr bwMode="auto">
            <a:xfrm>
              <a:off x="1952" y="2926"/>
              <a:ext cx="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53" name="Line 155"/>
            <p:cNvSpPr>
              <a:spLocks noChangeShapeType="1"/>
            </p:cNvSpPr>
            <p:nvPr/>
          </p:nvSpPr>
          <p:spPr bwMode="auto">
            <a:xfrm>
              <a:off x="1950" y="3018"/>
              <a:ext cx="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6" name="Rectangle 177"/>
          <p:cNvSpPr>
            <a:spLocks noChangeArrowheads="1"/>
          </p:cNvSpPr>
          <p:nvPr/>
        </p:nvSpPr>
        <p:spPr bwMode="auto">
          <a:xfrm>
            <a:off x="5029200" y="5184775"/>
            <a:ext cx="4714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1200" dirty="0">
                <a:latin typeface="Tahoma" pitchFamily="42" charset="0"/>
                <a:cs typeface="Tahoma" pitchFamily="42" charset="0"/>
              </a:rPr>
              <a:t>4.7k</a:t>
            </a:r>
          </a:p>
        </p:txBody>
      </p:sp>
      <p:sp>
        <p:nvSpPr>
          <p:cNvPr id="10" name="Oval 182"/>
          <p:cNvSpPr>
            <a:spLocks noChangeArrowheads="1"/>
          </p:cNvSpPr>
          <p:nvPr/>
        </p:nvSpPr>
        <p:spPr bwMode="auto">
          <a:xfrm>
            <a:off x="6740524" y="1785926"/>
            <a:ext cx="546119" cy="611199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12" name="Rectangle 184"/>
          <p:cNvSpPr>
            <a:spLocks noChangeArrowheads="1"/>
          </p:cNvSpPr>
          <p:nvPr/>
        </p:nvSpPr>
        <p:spPr bwMode="auto">
          <a:xfrm>
            <a:off x="6715140" y="1857364"/>
            <a:ext cx="6335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fr-FR" b="1" dirty="0" smtClean="0">
                <a:ln w="50800"/>
                <a:solidFill>
                  <a:schemeClr val="bg1"/>
                </a:solidFill>
                <a:latin typeface="Tahoma" pitchFamily="42" charset="0"/>
                <a:cs typeface="Tahoma" pitchFamily="42" charset="0"/>
              </a:rPr>
              <a:t>LED</a:t>
            </a:r>
            <a:endParaRPr lang="fr-FR" b="1" dirty="0">
              <a:ln w="50800"/>
              <a:solidFill>
                <a:schemeClr val="bg1"/>
              </a:solidFill>
              <a:latin typeface="Tahoma" pitchFamily="42" charset="0"/>
              <a:cs typeface="Tahoma" pitchFamily="42" charset="0"/>
            </a:endParaRPr>
          </a:p>
        </p:txBody>
      </p:sp>
      <p:graphicFrame>
        <p:nvGraphicFramePr>
          <p:cNvPr id="87" name="Group 327"/>
          <p:cNvGraphicFramePr>
            <a:graphicFrameLocks noGrp="1"/>
          </p:cNvGraphicFramePr>
          <p:nvPr/>
        </p:nvGraphicFramePr>
        <p:xfrm>
          <a:off x="850900" y="1384300"/>
          <a:ext cx="2413000" cy="1185672"/>
        </p:xfrm>
        <a:graphic>
          <a:graphicData uri="http://schemas.openxmlformats.org/drawingml/2006/table">
            <a:tbl>
              <a:tblPr/>
              <a:tblGrid>
                <a:gridCol w="1069975"/>
                <a:gridCol w="1343025"/>
              </a:tblGrid>
              <a:tr h="787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10" charset="2"/>
                        <a:buNone/>
                        <a:tabLst/>
                      </a:pPr>
                      <a:endParaRPr kumimoji="0" lang="fr-F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10" charset="2"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charset="0"/>
                          <a:cs typeface="Arial" charset="0"/>
                        </a:rPr>
                        <a:t>Entrée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10" charset="2"/>
                        <a:buNone/>
                        <a:tabLst/>
                      </a:pPr>
                      <a:endParaRPr kumimoji="0" lang="fr-F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10" charset="2"/>
                        <a:buNone/>
                        <a:tabLst/>
                      </a:pPr>
                      <a:r>
                        <a:rPr kumimoji="0" lang="fr-F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charset="0"/>
                          <a:cs typeface="Arial" charset="0"/>
                        </a:rPr>
                        <a:t>Broche PIC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10" charset="2"/>
                        <a:buNone/>
                        <a:tabLst/>
                      </a:pPr>
                      <a:endParaRPr kumimoji="0" lang="fr-F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10" charset="2"/>
                        <a:buNone/>
                        <a:tabLst/>
                      </a:pPr>
                      <a:r>
                        <a:rPr kumimoji="0" lang="fr-F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Tahoma" pitchFamily="42" charset="0"/>
                        </a:rPr>
                        <a:t>Bp</a:t>
                      </a: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42" charset="0"/>
                        <a:cs typeface="Tahoma" pitchFamily="42" charset="0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10" charset="2"/>
                        <a:buNone/>
                        <a:tabLst/>
                      </a:pP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Tahoma" pitchFamily="42" charset="0"/>
                        </a:rPr>
                        <a:t>RA0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8" name="Rectangle 328"/>
          <p:cNvSpPr>
            <a:spLocks noChangeArrowheads="1"/>
          </p:cNvSpPr>
          <p:nvPr/>
        </p:nvSpPr>
        <p:spPr bwMode="auto">
          <a:xfrm>
            <a:off x="715963" y="927100"/>
            <a:ext cx="278447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eaLnBrk="0" hangingPunct="0">
              <a:defRPr/>
            </a:pPr>
            <a:r>
              <a:rPr kumimoji="0" lang="fr-FR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AFFECTATION DES </a:t>
            </a:r>
            <a:r>
              <a:rPr kumimoji="0" lang="fr-FR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ENTREES</a:t>
            </a:r>
          </a:p>
          <a:p>
            <a:pPr algn="ctr" eaLnBrk="0" hangingPunct="0">
              <a:defRPr/>
            </a:pPr>
            <a:r>
              <a:rPr lang="ar-D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تعيين المداخل               </a:t>
            </a:r>
            <a:endParaRPr kumimoji="0" lang="fr-FR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  <a:p>
            <a:pPr eaLnBrk="0" hangingPunct="0">
              <a:defRPr/>
            </a:pPr>
            <a:endParaRPr kumimoji="0" lang="fr-FR" sz="1400" b="1" dirty="0">
              <a:solidFill>
                <a:schemeClr val="accent2"/>
              </a:solidFill>
              <a:latin typeface="Arial" charset="0"/>
            </a:endParaRPr>
          </a:p>
        </p:txBody>
      </p:sp>
      <p:graphicFrame>
        <p:nvGraphicFramePr>
          <p:cNvPr id="89" name="Group 353"/>
          <p:cNvGraphicFramePr>
            <a:graphicFrameLocks noGrp="1"/>
          </p:cNvGraphicFramePr>
          <p:nvPr/>
        </p:nvGraphicFramePr>
        <p:xfrm>
          <a:off x="825500" y="4292600"/>
          <a:ext cx="2413000" cy="1604772"/>
        </p:xfrm>
        <a:graphic>
          <a:graphicData uri="http://schemas.openxmlformats.org/drawingml/2006/table">
            <a:tbl>
              <a:tblPr/>
              <a:tblGrid>
                <a:gridCol w="1069975"/>
                <a:gridCol w="1343025"/>
              </a:tblGrid>
              <a:tr h="787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10" charset="2"/>
                        <a:buNone/>
                        <a:tabLst/>
                      </a:pPr>
                      <a:endParaRPr kumimoji="0" lang="fr-F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10" charset="2"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charset="0"/>
                          <a:cs typeface="Arial" charset="0"/>
                        </a:rPr>
                        <a:t>Sorties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10" charset="2"/>
                        <a:buNone/>
                        <a:tabLst/>
                      </a:pPr>
                      <a:endParaRPr kumimoji="0" lang="fr-F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10" charset="2"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charset="0"/>
                          <a:cs typeface="Arial" charset="0"/>
                        </a:rPr>
                        <a:t>Broche PIC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10" charset="2"/>
                        <a:buNone/>
                        <a:tabLst/>
                      </a:pPr>
                      <a:endParaRPr kumimoji="0" lang="fr-F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10" charset="2"/>
                        <a:buNone/>
                        <a:tabLst/>
                      </a:pP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Tahoma" pitchFamily="42" charset="0"/>
                        </a:rPr>
                        <a:t>LED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10" charset="2"/>
                        <a:buNone/>
                        <a:tabLst/>
                      </a:pP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42" charset="0"/>
                          <a:cs typeface="Tahoma" pitchFamily="42" charset="0"/>
                        </a:rPr>
                        <a:t>RB1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10" charset="2"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42" charset="0"/>
                        <a:cs typeface="Tahoma" pitchFamily="42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10" charset="2"/>
                        <a:buNone/>
                        <a:tabLst/>
                      </a:pP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42" charset="0"/>
                        <a:cs typeface="Tahoma" pitchFamily="42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0" name="Rectangle 346"/>
          <p:cNvSpPr>
            <a:spLocks noChangeArrowheads="1"/>
          </p:cNvSpPr>
          <p:nvPr/>
        </p:nvSpPr>
        <p:spPr bwMode="auto">
          <a:xfrm>
            <a:off x="642910" y="3643314"/>
            <a:ext cx="2784475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eaLnBrk="0" hangingPunct="0">
              <a:defRPr/>
            </a:pPr>
            <a:r>
              <a:rPr kumimoji="0" lang="fr-FR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AFFECTATION DES </a:t>
            </a:r>
            <a:r>
              <a:rPr kumimoji="0" lang="fr-FR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SORTIES</a:t>
            </a:r>
            <a:endParaRPr kumimoji="0" lang="ar-DZ" sz="1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  <a:p>
            <a:pPr algn="ctr" eaLnBrk="0" hangingPunct="0">
              <a:defRPr/>
            </a:pPr>
            <a:r>
              <a:rPr lang="ar-DZ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تعيين المخارج</a:t>
            </a:r>
            <a:endParaRPr kumimoji="0" lang="fr-FR" sz="2800" b="1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91" name="Organigramme : Délai 90"/>
          <p:cNvSpPr/>
          <p:nvPr/>
        </p:nvSpPr>
        <p:spPr>
          <a:xfrm>
            <a:off x="4655884" y="3384756"/>
            <a:ext cx="214314" cy="285752"/>
          </a:xfrm>
          <a:prstGeom prst="flowChartDelay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  <p:bldP spid="10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2976" y="214290"/>
            <a:ext cx="6215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cs typeface="Arial" charset="0"/>
              </a:rPr>
              <a:t>PROGRAMME EN ASSEMBLEUR AVEC </a:t>
            </a:r>
            <a:r>
              <a:rPr lang="fr-FR" b="1" dirty="0" smtClean="0">
                <a:cs typeface="Arial" charset="0"/>
              </a:rPr>
              <a:t>MPLAB</a:t>
            </a:r>
            <a:endParaRPr lang="ar-DZ" b="1" dirty="0" smtClean="0">
              <a:cs typeface="Arial" charset="0"/>
            </a:endParaRPr>
          </a:p>
          <a:p>
            <a:pPr algn="ctr" rtl="1"/>
            <a:r>
              <a:rPr lang="ar-DZ" b="1" dirty="0" smtClean="0">
                <a:cs typeface="Arial" charset="0"/>
              </a:rPr>
              <a:t>برنامج في لغة التجميع ببرنامج </a:t>
            </a:r>
            <a:r>
              <a:rPr lang="fr-FR" b="1" dirty="0" smtClean="0">
                <a:cs typeface="Arial" charset="0"/>
              </a:rPr>
              <a:t>MPLAB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214282" y="928670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/>
              <a:t>       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LIST</a:t>
            </a:r>
            <a:r>
              <a:rPr lang="fr-FR" b="1" dirty="0" smtClean="0"/>
              <a:t>      </a:t>
            </a:r>
            <a:r>
              <a:rPr lang="fr-FR" b="1" dirty="0">
                <a:solidFill>
                  <a:srgbClr val="FF0000"/>
                </a:solidFill>
              </a:rPr>
              <a:t>p</a:t>
            </a:r>
            <a:r>
              <a:rPr lang="fr-FR" b="1" dirty="0"/>
              <a:t>=16F84</a:t>
            </a:r>
            <a:r>
              <a:rPr lang="fr-FR" dirty="0"/>
              <a:t>            </a:t>
            </a:r>
          </a:p>
          <a:p>
            <a:r>
              <a:rPr lang="fr-FR" b="1" dirty="0" smtClean="0"/>
              <a:t>          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#</a:t>
            </a:r>
            <a:r>
              <a:rPr lang="fr-FR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include</a:t>
            </a: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fr-FR" b="1" dirty="0">
                <a:solidFill>
                  <a:srgbClr val="FF0000"/>
                </a:solidFill>
              </a:rPr>
              <a:t>&lt;p16F84.inc&gt;</a:t>
            </a:r>
            <a:r>
              <a:rPr lang="fr-FR" dirty="0">
                <a:solidFill>
                  <a:srgbClr val="FF0000"/>
                </a:solidFill>
              </a:rPr>
              <a:t>  </a:t>
            </a:r>
            <a:endParaRPr lang="fr-FR" dirty="0" smtClean="0">
              <a:solidFill>
                <a:srgbClr val="FF0000"/>
              </a:solidFill>
            </a:endParaRPr>
          </a:p>
          <a:p>
            <a:r>
              <a:rPr lang="fr-FR" dirty="0" smtClean="0"/>
              <a:t>      </a:t>
            </a:r>
            <a:endParaRPr lang="fr-FR" dirty="0"/>
          </a:p>
          <a:p>
            <a:r>
              <a:rPr lang="fr-FR" b="1" dirty="0" smtClean="0">
                <a:solidFill>
                  <a:schemeClr val="tx2"/>
                </a:solidFill>
              </a:rPr>
              <a:t>      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__</a:t>
            </a: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CONFIG   </a:t>
            </a:r>
            <a:r>
              <a:rPr lang="fr-FR" b="1" dirty="0">
                <a:solidFill>
                  <a:srgbClr val="FF0000"/>
                </a:solidFill>
              </a:rPr>
              <a:t>_CP_OFF &amp; _WDT_OFF &amp; _PWRTE_ON &amp; _XT_OSC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3943399"/>
            <a:ext cx="507203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chemeClr val="accent6"/>
                </a:solidFill>
              </a:rPr>
              <a:t>         </a:t>
            </a:r>
            <a:r>
              <a:rPr lang="fr-FR" dirty="0" err="1" smtClean="0">
                <a:solidFill>
                  <a:schemeClr val="accent6"/>
                </a:solidFill>
              </a:rPr>
              <a:t>init</a:t>
            </a:r>
            <a:endParaRPr lang="fr-FR" dirty="0" smtClean="0">
              <a:solidFill>
                <a:schemeClr val="accent6"/>
              </a:solidFill>
            </a:endParaRPr>
          </a:p>
          <a:p>
            <a:r>
              <a:rPr lang="fr-FR" dirty="0"/>
              <a:t>	</a:t>
            </a:r>
            <a:r>
              <a:rPr lang="fr-FR" dirty="0" err="1" smtClean="0">
                <a:solidFill>
                  <a:schemeClr val="tx2"/>
                </a:solidFill>
              </a:rPr>
              <a:t>bsf</a:t>
            </a:r>
            <a:r>
              <a:rPr lang="fr-FR" dirty="0" smtClean="0"/>
              <a:t>	</a:t>
            </a:r>
            <a:r>
              <a:rPr lang="fr-FR" dirty="0" smtClean="0">
                <a:solidFill>
                  <a:schemeClr val="accent6"/>
                </a:solidFill>
              </a:rPr>
              <a:t>STATUS,RP0</a:t>
            </a:r>
            <a:r>
              <a:rPr lang="fr-FR" dirty="0" smtClean="0"/>
              <a:t> </a:t>
            </a:r>
          </a:p>
          <a:p>
            <a:r>
              <a:rPr lang="fr-FR" dirty="0" smtClean="0"/>
              <a:t>	</a:t>
            </a:r>
            <a:r>
              <a:rPr lang="fr-FR" dirty="0" err="1" smtClean="0">
                <a:solidFill>
                  <a:schemeClr val="tx2"/>
                </a:solidFill>
              </a:rPr>
              <a:t>bcf</a:t>
            </a:r>
            <a:r>
              <a:rPr lang="fr-FR" dirty="0" smtClean="0"/>
              <a:t>	</a:t>
            </a:r>
            <a:r>
              <a:rPr lang="fr-FR" dirty="0" smtClean="0">
                <a:solidFill>
                  <a:schemeClr val="accent6"/>
                </a:solidFill>
              </a:rPr>
              <a:t>TRISB,1</a:t>
            </a:r>
          </a:p>
          <a:p>
            <a:r>
              <a:rPr lang="fr-FR" dirty="0" smtClean="0"/>
              <a:t>	</a:t>
            </a:r>
            <a:r>
              <a:rPr lang="fr-FR" dirty="0" err="1" smtClean="0">
                <a:solidFill>
                  <a:schemeClr val="tx2"/>
                </a:solidFill>
              </a:rPr>
              <a:t>movlw</a:t>
            </a:r>
            <a:r>
              <a:rPr lang="fr-FR" dirty="0" smtClean="0"/>
              <a:t>	</a:t>
            </a:r>
            <a:r>
              <a:rPr lang="fr-FR" dirty="0" smtClean="0">
                <a:solidFill>
                  <a:schemeClr val="accent6"/>
                </a:solidFill>
              </a:rPr>
              <a:t>1</a:t>
            </a:r>
            <a:r>
              <a:rPr lang="fr-FR" dirty="0" smtClean="0"/>
              <a:t>                    </a:t>
            </a:r>
          </a:p>
          <a:p>
            <a:r>
              <a:rPr lang="fr-FR" dirty="0" smtClean="0"/>
              <a:t>	</a:t>
            </a:r>
            <a:r>
              <a:rPr lang="fr-FR" dirty="0" err="1" smtClean="0">
                <a:solidFill>
                  <a:schemeClr val="tx2"/>
                </a:solidFill>
              </a:rPr>
              <a:t>movwf</a:t>
            </a:r>
            <a:r>
              <a:rPr lang="fr-FR" dirty="0" smtClean="0"/>
              <a:t>	</a:t>
            </a:r>
            <a:r>
              <a:rPr lang="fr-FR" dirty="0" smtClean="0">
                <a:solidFill>
                  <a:schemeClr val="accent6"/>
                </a:solidFill>
              </a:rPr>
              <a:t>TRISA </a:t>
            </a:r>
          </a:p>
          <a:p>
            <a:r>
              <a:rPr lang="fr-FR" dirty="0" smtClean="0"/>
              <a:t>	</a:t>
            </a:r>
            <a:r>
              <a:rPr lang="fr-FR" dirty="0" err="1" smtClean="0">
                <a:solidFill>
                  <a:schemeClr val="tx2"/>
                </a:solidFill>
              </a:rPr>
              <a:t>bcf</a:t>
            </a:r>
            <a:r>
              <a:rPr lang="fr-FR" dirty="0" smtClean="0"/>
              <a:t>	</a:t>
            </a:r>
            <a:r>
              <a:rPr lang="fr-FR" dirty="0" smtClean="0">
                <a:solidFill>
                  <a:schemeClr val="accent6"/>
                </a:solidFill>
              </a:rPr>
              <a:t>STATUS,RP0 </a:t>
            </a:r>
          </a:p>
          <a:p>
            <a:r>
              <a:rPr lang="fr-FR" dirty="0" smtClean="0"/>
              <a:t>	</a:t>
            </a:r>
            <a:r>
              <a:rPr lang="fr-FR" dirty="0" err="1" smtClean="0">
                <a:solidFill>
                  <a:schemeClr val="tx2"/>
                </a:solidFill>
              </a:rPr>
              <a:t>goto</a:t>
            </a:r>
            <a:r>
              <a:rPr lang="fr-FR" dirty="0" smtClean="0"/>
              <a:t>	</a:t>
            </a:r>
            <a:r>
              <a:rPr lang="fr-FR" dirty="0" err="1" smtClean="0">
                <a:solidFill>
                  <a:schemeClr val="accent6"/>
                </a:solidFill>
              </a:rPr>
              <a:t>debut</a:t>
            </a:r>
            <a:endParaRPr lang="fr-FR" dirty="0">
              <a:solidFill>
                <a:schemeClr val="accent6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34565" y="32970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; Adresse de départ après reset</a:t>
            </a:r>
          </a:p>
          <a:p>
            <a:r>
              <a:rPr lang="fr-FR" dirty="0"/>
              <a:t>; Adresse 0: initialiser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14678" y="4186231"/>
            <a:ext cx="5352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DZ" sz="2000" b="1" dirty="0" smtClean="0"/>
              <a:t>وضع </a:t>
            </a:r>
            <a:r>
              <a:rPr lang="ar-DZ" sz="2000" b="1" dirty="0"/>
              <a:t>بيت ( </a:t>
            </a:r>
            <a:r>
              <a:rPr lang="fr-FR" sz="1400" b="1" dirty="0" smtClean="0">
                <a:solidFill>
                  <a:srgbClr val="FF0000"/>
                </a:solidFill>
              </a:rPr>
              <a:t>RPO</a:t>
            </a:r>
            <a:r>
              <a:rPr lang="ar-DZ" sz="2000" b="1" dirty="0" smtClean="0"/>
              <a:t>)للسجل (</a:t>
            </a:r>
            <a:r>
              <a:rPr lang="fr-FR" sz="1400" b="1" dirty="0" smtClean="0">
                <a:solidFill>
                  <a:srgbClr val="FF0000"/>
                </a:solidFill>
              </a:rPr>
              <a:t>STATUS</a:t>
            </a:r>
            <a:r>
              <a:rPr lang="ar-DZ" sz="2000" b="1" dirty="0" smtClean="0"/>
              <a:t> </a:t>
            </a:r>
            <a:r>
              <a:rPr lang="ar-DZ" sz="2000" b="1" dirty="0"/>
              <a:t>) في1 للذهاب إلى بنك1</a:t>
            </a:r>
            <a:endParaRPr lang="fr-FR" sz="2000" b="1" dirty="0"/>
          </a:p>
        </p:txBody>
      </p:sp>
      <p:sp>
        <p:nvSpPr>
          <p:cNvPr id="12" name="Rectangle 11"/>
          <p:cNvSpPr/>
          <p:nvPr/>
        </p:nvSpPr>
        <p:spPr>
          <a:xfrm>
            <a:off x="2571736" y="4471983"/>
            <a:ext cx="59293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000" b="1" dirty="0"/>
              <a:t>وضع </a:t>
            </a:r>
            <a:r>
              <a:rPr lang="ar-DZ" sz="2000" b="1" dirty="0"/>
              <a:t> البيت 1 لسجل (</a:t>
            </a:r>
            <a:r>
              <a:rPr lang="fr-FR" sz="1400" b="1" dirty="0">
                <a:solidFill>
                  <a:srgbClr val="FF0000"/>
                </a:solidFill>
              </a:rPr>
              <a:t>TRISB</a:t>
            </a:r>
            <a:r>
              <a:rPr lang="ar-DZ" sz="2000" b="1" dirty="0"/>
              <a:t>)   في 0 لكي يكون المنفد كمخرج</a:t>
            </a:r>
            <a:r>
              <a:rPr lang="ar-SA" sz="2000" b="1" dirty="0"/>
              <a:t>؛</a:t>
            </a:r>
            <a:endParaRPr lang="fr-FR" sz="2000" b="1" dirty="0"/>
          </a:p>
        </p:txBody>
      </p:sp>
      <p:sp>
        <p:nvSpPr>
          <p:cNvPr id="13" name="Rectangle 12"/>
          <p:cNvSpPr/>
          <p:nvPr/>
        </p:nvSpPr>
        <p:spPr>
          <a:xfrm>
            <a:off x="2643174" y="4757735"/>
            <a:ext cx="23407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;</a:t>
            </a:r>
            <a:r>
              <a:rPr lang="ar-DZ" dirty="0"/>
              <a:t> </a:t>
            </a:r>
            <a:r>
              <a:rPr lang="ar-DZ" sz="2000" b="1" dirty="0" smtClean="0"/>
              <a:t>كتابة </a:t>
            </a:r>
            <a:r>
              <a:rPr lang="ar-DZ" sz="2000" b="1" dirty="0"/>
              <a:t>1 في سجل العمل1</a:t>
            </a:r>
            <a:endParaRPr lang="fr-FR" sz="2000" b="1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428992" y="5014969"/>
            <a:ext cx="513188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1200" b="1" dirty="0" smtClean="0">
                <a:solidFill>
                  <a:srgbClr val="FF0000"/>
                </a:solidFill>
              </a:rPr>
              <a:t>TRISA</a:t>
            </a:r>
            <a:r>
              <a:rPr lang="ar-SA" b="1" dirty="0" smtClean="0"/>
              <a:t> وضعها في بيت 0 لسجل</a:t>
            </a:r>
            <a:r>
              <a:rPr lang="fr-FR" b="1" dirty="0" smtClean="0"/>
              <a:t> w </a:t>
            </a:r>
            <a:r>
              <a:rPr lang="ar-SA" b="1" dirty="0" smtClean="0"/>
              <a:t>أخد معلومات السجل</a:t>
            </a:r>
            <a:endParaRPr lang="en-US" b="1" dirty="0" smtClean="0"/>
          </a:p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</a:t>
            </a:r>
            <a:r>
              <a:rPr lang="ar-DZ" sz="2000" b="1" dirty="0"/>
              <a:t>كمدخل</a:t>
            </a:r>
            <a:r>
              <a:rPr lang="fr-FR" sz="2000" b="1" dirty="0"/>
              <a:t>  </a:t>
            </a:r>
            <a:r>
              <a:rPr lang="fr-FR" sz="1400" b="1" dirty="0" smtClean="0">
                <a:solidFill>
                  <a:srgbClr val="FF0000"/>
                </a:solidFill>
              </a:rPr>
              <a:t>RA0</a:t>
            </a:r>
            <a:r>
              <a:rPr lang="ar-DZ" sz="2000" b="1" dirty="0" smtClean="0"/>
              <a:t> </a:t>
            </a:r>
            <a:r>
              <a:rPr lang="ar-DZ" sz="2000" b="1" dirty="0"/>
              <a:t>لكي يكون</a:t>
            </a:r>
            <a:r>
              <a:rPr lang="fr-FR" sz="2000" b="1" dirty="0"/>
              <a:t> </a:t>
            </a:r>
            <a:endParaRPr lang="fr-FR" sz="2000" b="1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3357554" y="5300721"/>
            <a:ext cx="1531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رجوع إلى بنك  0</a:t>
            </a:r>
            <a:r>
              <a:rPr lang="ar-SA" dirty="0"/>
              <a:t> </a:t>
            </a:r>
            <a:endParaRPr lang="fr-FR" dirty="0"/>
          </a:p>
        </p:txBody>
      </p:sp>
      <p:sp>
        <p:nvSpPr>
          <p:cNvPr id="16" name="Rectangle 15"/>
          <p:cNvSpPr/>
          <p:nvPr/>
        </p:nvSpPr>
        <p:spPr>
          <a:xfrm>
            <a:off x="2643174" y="5657911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/>
              <a:t>debut</a:t>
            </a:r>
            <a:r>
              <a:rPr lang="fr-FR" b="1" dirty="0"/>
              <a:t> </a:t>
            </a:r>
            <a:r>
              <a:rPr lang="ar-SA" b="1" dirty="0"/>
              <a:t> اذهب إلى برنامج</a:t>
            </a:r>
            <a:endParaRPr lang="fr-FR" b="1" dirty="0"/>
          </a:p>
        </p:txBody>
      </p:sp>
      <p:sp>
        <p:nvSpPr>
          <p:cNvPr id="2" name="Rectangle 1"/>
          <p:cNvSpPr/>
          <p:nvPr/>
        </p:nvSpPr>
        <p:spPr>
          <a:xfrm>
            <a:off x="686586" y="328498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org</a:t>
            </a: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0x000 </a:t>
            </a:r>
            <a:r>
              <a:rPr lang="fr-FR" b="1" dirty="0">
                <a:solidFill>
                  <a:schemeClr val="tx2"/>
                </a:solidFill>
              </a:rPr>
              <a:t>		</a:t>
            </a: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b="1" dirty="0">
                <a:solidFill>
                  <a:schemeClr val="tx2"/>
                </a:solidFill>
              </a:rPr>
              <a:t>  </a:t>
            </a:r>
            <a:r>
              <a:rPr lang="fr-FR" b="1" dirty="0" err="1">
                <a:solidFill>
                  <a:schemeClr val="tx2"/>
                </a:solidFill>
              </a:rPr>
              <a:t>goto</a:t>
            </a:r>
            <a:r>
              <a:rPr lang="fr-FR" b="1" dirty="0">
                <a:solidFill>
                  <a:schemeClr val="tx2"/>
                </a:solidFill>
              </a:rPr>
              <a:t>    </a:t>
            </a:r>
            <a:r>
              <a:rPr lang="fr-FR" b="1" dirty="0" err="1">
                <a:solidFill>
                  <a:srgbClr val="FF0000"/>
                </a:solidFill>
              </a:rPr>
              <a:t>init</a:t>
            </a: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899592" y="2333015"/>
            <a:ext cx="29139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#</a:t>
            </a:r>
            <a:r>
              <a:rPr kumimoji="0" lang="fr-FR" sz="1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define</a:t>
            </a: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  </a:t>
            </a:r>
            <a:r>
              <a: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LED   PORTB,1</a:t>
            </a:r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53496" y="2699628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#</a:t>
            </a:r>
            <a:r>
              <a:rPr kumimoji="0" lang="fr-FR" sz="1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define</a:t>
            </a: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  BP </a:t>
            </a:r>
            <a:r>
              <a: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PORTA,0</a:t>
            </a:r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0" grpId="0"/>
      <p:bldP spid="10" grpId="1"/>
      <p:bldP spid="11" grpId="0"/>
      <p:bldP spid="12" grpId="0"/>
      <p:bldP spid="13" grpId="0"/>
      <p:bldP spid="1026" grpId="0"/>
      <p:bldP spid="15" grpId="0"/>
      <p:bldP spid="16" grpId="0"/>
      <p:bldP spid="14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14282" y="1000108"/>
            <a:ext cx="3121367" cy="383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dirty="0">
                <a:solidFill>
                  <a:srgbClr val="FF0000"/>
                </a:solidFill>
              </a:rPr>
              <a:t>debut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dirty="0">
                <a:solidFill>
                  <a:srgbClr val="FF0000"/>
                </a:solidFill>
              </a:rPr>
              <a:t>	</a:t>
            </a:r>
            <a:r>
              <a:rPr lang="fr-FR" dirty="0">
                <a:solidFill>
                  <a:schemeClr val="tx2"/>
                </a:solidFill>
              </a:rPr>
              <a:t>bcf</a:t>
            </a:r>
            <a:r>
              <a:rPr lang="fr-FR" dirty="0">
                <a:solidFill>
                  <a:srgbClr val="FF0000"/>
                </a:solidFill>
              </a:rPr>
              <a:t>	</a:t>
            </a:r>
            <a:r>
              <a:rPr lang="fr-FR" kern="0" dirty="0">
                <a:solidFill>
                  <a:sysClr val="windowText" lastClr="000000"/>
                </a:solidFill>
              </a:rPr>
              <a:t> LED </a:t>
            </a:r>
            <a:r>
              <a:rPr lang="fr-FR" kern="0" dirty="0" smtClean="0">
                <a:solidFill>
                  <a:sysClr val="windowText" lastClr="000000"/>
                </a:solidFill>
              </a:rPr>
              <a:t>  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dirty="0" smtClean="0">
                <a:solidFill>
                  <a:srgbClr val="FF0000"/>
                </a:solidFill>
              </a:rPr>
              <a:t>	</a:t>
            </a:r>
            <a:r>
              <a:rPr lang="fr-FR" dirty="0" err="1" smtClean="0">
                <a:solidFill>
                  <a:schemeClr val="tx2"/>
                </a:solidFill>
              </a:rPr>
              <a:t>btfss</a:t>
            </a:r>
            <a:r>
              <a:rPr lang="fr-FR" dirty="0" smtClean="0">
                <a:solidFill>
                  <a:srgbClr val="FF0000"/>
                </a:solidFill>
              </a:rPr>
              <a:t>	</a:t>
            </a:r>
            <a:r>
              <a:rPr lang="fr-FR" kern="0" dirty="0">
                <a:solidFill>
                  <a:sysClr val="windowText" lastClr="000000"/>
                </a:solidFill>
              </a:rPr>
              <a:t> BP</a:t>
            </a:r>
            <a:r>
              <a:rPr lang="fr-FR" dirty="0" smtClean="0">
                <a:solidFill>
                  <a:srgbClr val="FF0000"/>
                </a:solidFill>
              </a:rPr>
              <a:t>           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dirty="0">
                <a:solidFill>
                  <a:srgbClr val="FF0000"/>
                </a:solidFill>
              </a:rPr>
              <a:t>	</a:t>
            </a:r>
            <a:r>
              <a:rPr lang="fr-FR" dirty="0">
                <a:solidFill>
                  <a:schemeClr val="tx2"/>
                </a:solidFill>
              </a:rPr>
              <a:t>goto</a:t>
            </a:r>
            <a:r>
              <a:rPr lang="fr-FR" dirty="0">
                <a:solidFill>
                  <a:srgbClr val="FF0000"/>
                </a:solidFill>
              </a:rPr>
              <a:t>	debut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dirty="0">
                <a:solidFill>
                  <a:srgbClr val="FF0000"/>
                </a:solidFill>
              </a:rPr>
              <a:t>	</a:t>
            </a:r>
            <a:r>
              <a:rPr lang="fr-FR" dirty="0">
                <a:solidFill>
                  <a:schemeClr val="tx2"/>
                </a:solidFill>
              </a:rPr>
              <a:t>bsf</a:t>
            </a:r>
            <a:r>
              <a:rPr lang="fr-FR" dirty="0">
                <a:solidFill>
                  <a:srgbClr val="FF0000"/>
                </a:solidFill>
              </a:rPr>
              <a:t>	</a:t>
            </a:r>
            <a:r>
              <a:rPr lang="fr-FR" kern="0" dirty="0">
                <a:solidFill>
                  <a:sysClr val="windowText" lastClr="000000"/>
                </a:solidFill>
              </a:rPr>
              <a:t> LED </a:t>
            </a:r>
            <a:endParaRPr lang="fr-FR" kern="0" dirty="0" smtClean="0">
              <a:solidFill>
                <a:sysClr val="windowText" lastClr="000000"/>
              </a:solidFill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dirty="0">
                <a:solidFill>
                  <a:srgbClr val="FF0000"/>
                </a:solidFill>
              </a:rPr>
              <a:t>	</a:t>
            </a:r>
            <a:r>
              <a:rPr lang="fr-FR" dirty="0">
                <a:solidFill>
                  <a:schemeClr val="tx2"/>
                </a:solidFill>
              </a:rPr>
              <a:t>call</a:t>
            </a:r>
            <a:r>
              <a:rPr lang="fr-FR" dirty="0">
                <a:solidFill>
                  <a:srgbClr val="FF0000"/>
                </a:solidFill>
              </a:rPr>
              <a:t>	tempo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dirty="0">
                <a:solidFill>
                  <a:srgbClr val="FF0000"/>
                </a:solidFill>
              </a:rPr>
              <a:t>	</a:t>
            </a:r>
            <a:r>
              <a:rPr lang="fr-FR" dirty="0">
                <a:solidFill>
                  <a:schemeClr val="tx2"/>
                </a:solidFill>
              </a:rPr>
              <a:t>bcf</a:t>
            </a:r>
            <a:r>
              <a:rPr lang="fr-FR" dirty="0">
                <a:solidFill>
                  <a:srgbClr val="FF0000"/>
                </a:solidFill>
              </a:rPr>
              <a:t>	</a:t>
            </a:r>
            <a:r>
              <a:rPr lang="fr-FR" kern="0" dirty="0">
                <a:solidFill>
                  <a:sysClr val="windowText" lastClr="000000"/>
                </a:solidFill>
              </a:rPr>
              <a:t> LED </a:t>
            </a:r>
            <a:endParaRPr lang="fr-FR" kern="0" dirty="0" smtClean="0">
              <a:solidFill>
                <a:sysClr val="windowText" lastClr="000000"/>
              </a:solidFill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dirty="0">
                <a:solidFill>
                  <a:srgbClr val="FF0000"/>
                </a:solidFill>
              </a:rPr>
              <a:t>	</a:t>
            </a:r>
            <a:r>
              <a:rPr lang="fr-FR" dirty="0">
                <a:solidFill>
                  <a:schemeClr val="tx2"/>
                </a:solidFill>
              </a:rPr>
              <a:t>goto</a:t>
            </a:r>
            <a:r>
              <a:rPr lang="fr-FR" dirty="0">
                <a:solidFill>
                  <a:srgbClr val="FF0000"/>
                </a:solidFill>
              </a:rPr>
              <a:t>	debut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dirty="0">
                <a:solidFill>
                  <a:srgbClr val="FF0000"/>
                </a:solidFill>
              </a:rPr>
              <a:t>	</a:t>
            </a:r>
            <a:r>
              <a:rPr lang="fr-FR" dirty="0">
                <a:solidFill>
                  <a:schemeClr val="tx2"/>
                </a:solidFill>
              </a:rPr>
              <a:t>end</a:t>
            </a:r>
          </a:p>
        </p:txBody>
      </p:sp>
      <p:sp>
        <p:nvSpPr>
          <p:cNvPr id="3" name="Rectangle 2"/>
          <p:cNvSpPr/>
          <p:nvPr/>
        </p:nvSpPr>
        <p:spPr>
          <a:xfrm>
            <a:off x="3571868" y="142852"/>
            <a:ext cx="1305165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DZ" sz="4000" b="1" dirty="0">
                <a:cs typeface="Arabic Transparent" pitchFamily="2" charset="-78"/>
              </a:rPr>
              <a:t>برنامج</a:t>
            </a:r>
            <a:endParaRPr lang="fr-FR" sz="4000" b="1" dirty="0">
              <a:cs typeface="Arabic Transparent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85852" y="1071546"/>
            <a:ext cx="869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dirty="0" smtClean="0"/>
              <a:t> </a:t>
            </a:r>
            <a:r>
              <a:rPr lang="ar-DZ" sz="2400" b="1" dirty="0" smtClean="0"/>
              <a:t>البداية</a:t>
            </a:r>
            <a:endParaRPr lang="fr-FR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3665539" y="1428736"/>
            <a:ext cx="27687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SA" sz="2400" dirty="0" smtClean="0"/>
              <a:t> </a:t>
            </a:r>
            <a:r>
              <a:rPr lang="ar-DZ" sz="2400" b="1" dirty="0" smtClean="0"/>
              <a:t>وضع الخروج </a:t>
            </a:r>
            <a:r>
              <a:rPr lang="fr-FR" b="1" dirty="0" smtClean="0">
                <a:solidFill>
                  <a:schemeClr val="accent6"/>
                </a:solidFill>
              </a:rPr>
              <a:t>RB1</a:t>
            </a:r>
            <a:r>
              <a:rPr lang="ar-DZ" sz="2400" b="1" dirty="0" smtClean="0"/>
              <a:t> في </a:t>
            </a:r>
            <a:r>
              <a:rPr lang="ar-DZ" sz="2000" b="1" dirty="0" smtClean="0">
                <a:solidFill>
                  <a:schemeClr val="tx2"/>
                </a:solidFill>
              </a:rPr>
              <a:t>0</a:t>
            </a:r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36913" y="1895765"/>
            <a:ext cx="52213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DZ" sz="2400" b="1" dirty="0"/>
              <a:t>تجاوز إذا كان القيمة يساوي </a:t>
            </a:r>
            <a:r>
              <a:rPr lang="ar-DZ" sz="2400" b="1" dirty="0">
                <a:solidFill>
                  <a:srgbClr val="00B050"/>
                </a:solidFill>
              </a:rPr>
              <a:t>1</a:t>
            </a:r>
            <a:r>
              <a:rPr lang="ar-DZ" sz="2400" b="1" dirty="0"/>
              <a:t> </a:t>
            </a:r>
            <a:r>
              <a:rPr lang="ar-SA" sz="2400" b="1" dirty="0"/>
              <a:t>أي زر ضاغط في </a:t>
            </a:r>
            <a:r>
              <a:rPr lang="ar-SA" sz="2400" b="1" dirty="0">
                <a:solidFill>
                  <a:srgbClr val="00B050"/>
                </a:solidFill>
              </a:rPr>
              <a:t>1 </a:t>
            </a:r>
            <a:endParaRPr lang="fr-FR" sz="2400" b="1" dirty="0">
              <a:solidFill>
                <a:srgbClr val="00B05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65193" y="2714620"/>
            <a:ext cx="3815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SA" sz="2400" b="1" dirty="0"/>
              <a:t>وضع</a:t>
            </a:r>
            <a:r>
              <a:rPr lang="fr-FR" sz="2400" b="1" dirty="0"/>
              <a:t> </a:t>
            </a:r>
            <a:r>
              <a:rPr lang="fr-FR" b="1" dirty="0">
                <a:solidFill>
                  <a:srgbClr val="FF0000"/>
                </a:solidFill>
              </a:rPr>
              <a:t>RB1</a:t>
            </a:r>
            <a:r>
              <a:rPr lang="fr-FR" sz="2400" b="1" dirty="0"/>
              <a:t> </a:t>
            </a:r>
            <a:r>
              <a:rPr lang="ar-DZ" sz="2400" b="1" dirty="0"/>
              <a:t> في </a:t>
            </a:r>
            <a:r>
              <a:rPr lang="ar-DZ" sz="2400" b="1" dirty="0">
                <a:solidFill>
                  <a:srgbClr val="00B050"/>
                </a:solidFill>
              </a:rPr>
              <a:t>1</a:t>
            </a:r>
            <a:r>
              <a:rPr lang="ar-DZ" sz="2400" b="1" dirty="0"/>
              <a:t> أي </a:t>
            </a:r>
            <a:r>
              <a:rPr lang="fr-FR" sz="2000" b="1" dirty="0" smtClean="0">
                <a:solidFill>
                  <a:schemeClr val="accent1"/>
                </a:solidFill>
              </a:rPr>
              <a:t>LED</a:t>
            </a:r>
            <a:r>
              <a:rPr lang="ar-DZ" sz="2400" b="1" dirty="0" smtClean="0"/>
              <a:t> </a:t>
            </a:r>
            <a:r>
              <a:rPr lang="ar-DZ" sz="2400" b="1" dirty="0"/>
              <a:t>يضيء</a:t>
            </a:r>
            <a:endParaRPr lang="fr-FR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3500430" y="3071810"/>
            <a:ext cx="23727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chemeClr val="accent6"/>
                </a:solidFill>
              </a:rPr>
              <a:t>tempo</a:t>
            </a:r>
            <a:r>
              <a:rPr lang="fr-FR" sz="2400" b="1" dirty="0"/>
              <a:t> </a:t>
            </a:r>
            <a:r>
              <a:rPr lang="ar-DZ" sz="2400" b="1" dirty="0"/>
              <a:t>نداء للبرنامج</a:t>
            </a:r>
            <a:r>
              <a:rPr lang="ar-DZ" dirty="0"/>
              <a:t> 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3206454" y="3538839"/>
            <a:ext cx="36808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SA" sz="2400" b="1" dirty="0"/>
              <a:t>وضع</a:t>
            </a:r>
            <a:r>
              <a:rPr lang="fr-FR" sz="2400" b="1" dirty="0"/>
              <a:t> </a:t>
            </a:r>
            <a:r>
              <a:rPr lang="fr-FR" b="1" dirty="0">
                <a:solidFill>
                  <a:srgbClr val="FF0000"/>
                </a:solidFill>
              </a:rPr>
              <a:t>RB1</a:t>
            </a:r>
            <a:r>
              <a:rPr lang="fr-FR" sz="2400" b="1" dirty="0"/>
              <a:t> </a:t>
            </a:r>
            <a:r>
              <a:rPr lang="ar-DZ" sz="2400" b="1" dirty="0"/>
              <a:t> في </a:t>
            </a:r>
            <a:r>
              <a:rPr lang="fr-FR" sz="2400" b="1" dirty="0" smtClean="0">
                <a:solidFill>
                  <a:schemeClr val="tx2"/>
                </a:solidFill>
              </a:rPr>
              <a:t>0</a:t>
            </a:r>
            <a:r>
              <a:rPr lang="ar-DZ" sz="2400" b="1" dirty="0" smtClean="0"/>
              <a:t> </a:t>
            </a:r>
            <a:r>
              <a:rPr lang="ar-DZ" sz="2400" b="1" dirty="0"/>
              <a:t>أي </a:t>
            </a:r>
            <a:r>
              <a:rPr lang="fr-FR" sz="2000" b="1" dirty="0" smtClean="0">
                <a:solidFill>
                  <a:schemeClr val="tx2"/>
                </a:solidFill>
              </a:rPr>
              <a:t>LED</a:t>
            </a:r>
            <a:r>
              <a:rPr lang="ar-DZ" sz="2400" b="1" dirty="0" smtClean="0"/>
              <a:t> ينطفئ</a:t>
            </a:r>
            <a:endParaRPr lang="fr-FR" sz="2400" b="1" dirty="0"/>
          </a:p>
        </p:txBody>
      </p:sp>
      <p:sp>
        <p:nvSpPr>
          <p:cNvPr id="10" name="Rectangle 9"/>
          <p:cNvSpPr/>
          <p:nvPr/>
        </p:nvSpPr>
        <p:spPr>
          <a:xfrm>
            <a:off x="3071802" y="4000504"/>
            <a:ext cx="10775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400" b="1" dirty="0" smtClean="0"/>
              <a:t>ارجع إلى</a:t>
            </a:r>
            <a:endParaRPr lang="fr-FR" sz="2400" dirty="0"/>
          </a:p>
        </p:txBody>
      </p:sp>
      <p:sp>
        <p:nvSpPr>
          <p:cNvPr id="11" name="Rectangle 10"/>
          <p:cNvSpPr/>
          <p:nvPr/>
        </p:nvSpPr>
        <p:spPr>
          <a:xfrm>
            <a:off x="1857356" y="4643446"/>
            <a:ext cx="928694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DZ" sz="2400" b="1" dirty="0" smtClean="0"/>
              <a:t>النهاية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à coins arrondis 12"/>
          <p:cNvSpPr/>
          <p:nvPr/>
        </p:nvSpPr>
        <p:spPr>
          <a:xfrm>
            <a:off x="611560" y="1412776"/>
            <a:ext cx="8424936" cy="525658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à coins arrondis 11"/>
          <p:cNvSpPr/>
          <p:nvPr/>
        </p:nvSpPr>
        <p:spPr>
          <a:xfrm>
            <a:off x="2555776" y="2348880"/>
            <a:ext cx="6192688" cy="34563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916" y="2708920"/>
            <a:ext cx="1943519" cy="164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799880" y="3438292"/>
            <a:ext cx="713657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isometricLeftDown"/>
              <a:lightRig rig="threePt" dir="t"/>
            </a:scene3d>
          </a:bodyPr>
          <a:lstStyle/>
          <a:p>
            <a:r>
              <a:rPr lang="fr-FR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256</a:t>
            </a:r>
            <a:endParaRPr lang="fr-FR" sz="2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Accolade fermante 2"/>
          <p:cNvSpPr/>
          <p:nvPr/>
        </p:nvSpPr>
        <p:spPr>
          <a:xfrm>
            <a:off x="4591777" y="2859487"/>
            <a:ext cx="504056" cy="1109737"/>
          </a:xfrm>
          <a:prstGeom prst="rightBrace">
            <a:avLst>
              <a:gd name="adj1" fmla="val 55040"/>
              <a:gd name="adj2" fmla="val 50000"/>
            </a:avLst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/>
          <p:cNvSpPr txBox="1"/>
          <p:nvPr/>
        </p:nvSpPr>
        <p:spPr>
          <a:xfrm>
            <a:off x="5724128" y="3068960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256-1=255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5754137" y="343829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255-1=254</a:t>
            </a:r>
            <a:endParaRPr lang="fr-FR" dirty="0"/>
          </a:p>
        </p:txBody>
      </p:sp>
      <p:cxnSp>
        <p:nvCxnSpPr>
          <p:cNvPr id="7" name="Connecteur droit 6"/>
          <p:cNvCxnSpPr/>
          <p:nvPr/>
        </p:nvCxnSpPr>
        <p:spPr>
          <a:xfrm>
            <a:off x="6373504" y="3807624"/>
            <a:ext cx="0" cy="989528"/>
          </a:xfrm>
          <a:prstGeom prst="line">
            <a:avLst/>
          </a:prstGeom>
          <a:ln>
            <a:prstDash val="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6045316" y="4828510"/>
            <a:ext cx="929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1-1=0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5076056" y="2531644"/>
            <a:ext cx="3339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A chaque passage on enlève 1</a:t>
            </a:r>
            <a:endParaRPr lang="fr-FR" dirty="0"/>
          </a:p>
        </p:txBody>
      </p:sp>
      <p:sp>
        <p:nvSpPr>
          <p:cNvPr id="10" name="Flèche vers le bas 9"/>
          <p:cNvSpPr/>
          <p:nvPr/>
        </p:nvSpPr>
        <p:spPr>
          <a:xfrm>
            <a:off x="6045316" y="2900976"/>
            <a:ext cx="373907" cy="2399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4968044" y="5225428"/>
            <a:ext cx="3326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Fin on aura fait 256 passage</a:t>
            </a:r>
            <a:endParaRPr lang="fr-FR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63293"/>
            <a:ext cx="1943519" cy="164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755576" y="2292665"/>
            <a:ext cx="713657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isometricLeftDown"/>
              <a:lightRig rig="threePt" dir="t"/>
            </a:scene3d>
          </a:bodyPr>
          <a:lstStyle/>
          <a:p>
            <a:r>
              <a:rPr lang="fr-FR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256</a:t>
            </a:r>
            <a:endParaRPr lang="fr-FR" sz="2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Flèche à angle droit 13"/>
          <p:cNvSpPr/>
          <p:nvPr/>
        </p:nvSpPr>
        <p:spPr>
          <a:xfrm flipH="1">
            <a:off x="1077884" y="3582958"/>
            <a:ext cx="2736304" cy="2870378"/>
          </a:xfrm>
          <a:prstGeom prst="bentUpArrow">
            <a:avLst>
              <a:gd name="adj1" fmla="val 6402"/>
              <a:gd name="adj2" fmla="val 12085"/>
              <a:gd name="adj3" fmla="val 25344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/>
          <p:cNvSpPr txBox="1"/>
          <p:nvPr/>
        </p:nvSpPr>
        <p:spPr>
          <a:xfrm>
            <a:off x="3648067" y="6163073"/>
            <a:ext cx="516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On donne l’</a:t>
            </a:r>
            <a:r>
              <a:rPr lang="fr-FR" dirty="0" err="1" smtClean="0"/>
              <a:t>orde</a:t>
            </a:r>
            <a:r>
              <a:rPr lang="fr-FR" dirty="0" smtClean="0"/>
              <a:t> pour enlever 1 d’une autre boit</a:t>
            </a:r>
            <a:endParaRPr lang="fr-FR" dirty="0"/>
          </a:p>
        </p:txBody>
      </p:sp>
      <p:sp>
        <p:nvSpPr>
          <p:cNvPr id="21" name="ZoneTexte 20"/>
          <p:cNvSpPr txBox="1"/>
          <p:nvPr/>
        </p:nvSpPr>
        <p:spPr>
          <a:xfrm>
            <a:off x="3293024" y="1700808"/>
            <a:ext cx="1298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256-1=255</a:t>
            </a:r>
            <a:endParaRPr lang="fr-FR" dirty="0"/>
          </a:p>
        </p:txBody>
      </p:sp>
      <p:sp>
        <p:nvSpPr>
          <p:cNvPr id="20" name="Flèche droite 19"/>
          <p:cNvSpPr/>
          <p:nvPr/>
        </p:nvSpPr>
        <p:spPr>
          <a:xfrm>
            <a:off x="2773916" y="1770281"/>
            <a:ext cx="457613" cy="23038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lèche à angle droit 21"/>
          <p:cNvSpPr/>
          <p:nvPr/>
        </p:nvSpPr>
        <p:spPr>
          <a:xfrm flipV="1">
            <a:off x="4639140" y="1848839"/>
            <a:ext cx="1588260" cy="407193"/>
          </a:xfrm>
          <a:prstGeom prst="bentUp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lèche vers le bas 22"/>
          <p:cNvSpPr/>
          <p:nvPr/>
        </p:nvSpPr>
        <p:spPr>
          <a:xfrm>
            <a:off x="6047562" y="5667602"/>
            <a:ext cx="371661" cy="498536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/>
          <p:cNvSpPr txBox="1"/>
          <p:nvPr/>
        </p:nvSpPr>
        <p:spPr>
          <a:xfrm>
            <a:off x="755576" y="188640"/>
            <a:ext cx="5803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A la fin on aura vidé la caisse A 256 foi et B 256 foi   </a:t>
            </a:r>
          </a:p>
          <a:p>
            <a:r>
              <a:rPr lang="fr-FR" dirty="0" smtClean="0"/>
              <a:t>on aura 256</a:t>
            </a:r>
            <a:r>
              <a:rPr lang="fr-FR" dirty="0" smtClean="0">
                <a:sym typeface="Symbol"/>
              </a:rPr>
              <a:t>256=65536 passage</a:t>
            </a:r>
            <a:endParaRPr lang="fr-FR" dirty="0"/>
          </a:p>
        </p:txBody>
      </p:sp>
      <p:sp>
        <p:nvSpPr>
          <p:cNvPr id="25" name="ZoneTexte 24"/>
          <p:cNvSpPr txBox="1"/>
          <p:nvPr/>
        </p:nvSpPr>
        <p:spPr>
          <a:xfrm>
            <a:off x="2223794" y="735248"/>
            <a:ext cx="4107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Un passage c’est 1</a:t>
            </a:r>
            <a:r>
              <a:rPr lang="fr-FR" dirty="0" smtClean="0">
                <a:sym typeface="Symbol"/>
              </a:rPr>
              <a:t>s  alors 65536</a:t>
            </a:r>
            <a:r>
              <a:rPr lang="fr-FR" dirty="0">
                <a:sym typeface="Symbol"/>
              </a:rPr>
              <a:t> s</a:t>
            </a:r>
            <a:r>
              <a:rPr lang="fr-FR" dirty="0" smtClean="0">
                <a:sym typeface="Symbol"/>
              </a:rPr>
              <a:t> </a:t>
            </a:r>
            <a:endParaRPr lang="fr-FR" dirty="0"/>
          </a:p>
        </p:txBody>
      </p:sp>
      <p:sp>
        <p:nvSpPr>
          <p:cNvPr id="26" name="Rectangle 25"/>
          <p:cNvSpPr/>
          <p:nvPr/>
        </p:nvSpPr>
        <p:spPr>
          <a:xfrm>
            <a:off x="3773711" y="3123609"/>
            <a:ext cx="7104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RightUp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r-F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</a:t>
            </a:r>
            <a:endParaRPr lang="fr-FR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729173" y="2034738"/>
            <a:ext cx="723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RightUp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fr-FR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</a:t>
            </a:r>
            <a:endParaRPr lang="fr-FR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2" grpId="0"/>
      <p:bldP spid="3" grpId="0" animBg="1"/>
      <p:bldP spid="4" grpId="0"/>
      <p:bldP spid="5" grpId="0"/>
      <p:bldP spid="8" grpId="0"/>
      <p:bldP spid="9" grpId="0"/>
      <p:bldP spid="10" grpId="0" animBg="1"/>
      <p:bldP spid="11" grpId="0"/>
      <p:bldP spid="16" grpId="0"/>
      <p:bldP spid="14" grpId="0" animBg="1"/>
      <p:bldP spid="17" grpId="0"/>
      <p:bldP spid="21" grpId="0"/>
      <p:bldP spid="20" grpId="0" animBg="1"/>
      <p:bldP spid="22" grpId="0" animBg="1"/>
      <p:bldP spid="23" grpId="0" animBg="1"/>
      <p:bldP spid="24" grpId="0"/>
      <p:bldP spid="25" grpId="0"/>
      <p:bldP spid="26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404664"/>
            <a:ext cx="84969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DZ" sz="2400" b="1" dirty="0">
                <a:solidFill>
                  <a:srgbClr val="FF0000"/>
                </a:solidFill>
                <a:cs typeface="Arabic Transparent" pitchFamily="2" charset="-78"/>
              </a:rPr>
              <a:t>السجل له </a:t>
            </a:r>
            <a:r>
              <a:rPr lang="fr-FR" sz="2400" b="1" dirty="0">
                <a:solidFill>
                  <a:srgbClr val="FF0000"/>
                </a:solidFill>
                <a:cs typeface="Arabic Transparent" pitchFamily="2" charset="-78"/>
              </a:rPr>
              <a:t>8bit </a:t>
            </a:r>
            <a:r>
              <a:rPr lang="ar-DZ" sz="2400" b="1" dirty="0">
                <a:solidFill>
                  <a:srgbClr val="FF0000"/>
                </a:solidFill>
                <a:cs typeface="Arabic Transparent" pitchFamily="2" charset="-78"/>
              </a:rPr>
              <a:t>إذا 2</a:t>
            </a:r>
            <a:r>
              <a:rPr lang="ar-DZ" sz="2400" b="1" baseline="30000" dirty="0">
                <a:solidFill>
                  <a:srgbClr val="FF0000"/>
                </a:solidFill>
                <a:cs typeface="Arabic Transparent" pitchFamily="2" charset="-78"/>
              </a:rPr>
              <a:t>8</a:t>
            </a:r>
            <a:r>
              <a:rPr lang="ar-DZ" sz="2400" b="1" dirty="0">
                <a:solidFill>
                  <a:srgbClr val="FF0000"/>
                </a:solidFill>
                <a:cs typeface="Arabic Transparent" pitchFamily="2" charset="-78"/>
              </a:rPr>
              <a:t> = 256</a:t>
            </a:r>
            <a:r>
              <a:rPr lang="ar-DZ" sz="2400" b="1" dirty="0">
                <a:cs typeface="Arabic Transparent" pitchFamily="2" charset="-78"/>
              </a:rPr>
              <a:t> </a:t>
            </a:r>
            <a:endParaRPr lang="fr-FR" sz="2400" b="1" dirty="0" smtClean="0">
              <a:cs typeface="Arabic Transparent" pitchFamily="2" charset="-78"/>
            </a:endParaRPr>
          </a:p>
          <a:p>
            <a:pPr algn="r" rtl="1"/>
            <a:endParaRPr lang="fr-FR" sz="2400" b="1" dirty="0">
              <a:cs typeface="Arabic Transparent" pitchFamily="2" charset="-78"/>
            </a:endParaRPr>
          </a:p>
          <a:p>
            <a:pPr algn="r" rtl="1"/>
            <a:r>
              <a:rPr lang="ar-DZ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Arabic Transparent" pitchFamily="2" charset="-78"/>
              </a:rPr>
              <a:t>الساعة المتكونة من </a:t>
            </a: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Arabic Transparent" pitchFamily="2" charset="-78"/>
              </a:rPr>
              <a:t>Quartz</a:t>
            </a:r>
            <a:r>
              <a:rPr lang="ar-DZ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Arabic Transparent" pitchFamily="2" charset="-78"/>
              </a:rPr>
              <a:t>  لها تردد </a:t>
            </a: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Arabic Transparent" pitchFamily="2" charset="-78"/>
              </a:rPr>
              <a:t>4Mhz </a:t>
            </a:r>
            <a:endParaRPr lang="fr-FR" sz="2400" b="1" dirty="0" smtClean="0">
              <a:solidFill>
                <a:schemeClr val="tx1">
                  <a:lumMod val="50000"/>
                  <a:lumOff val="50000"/>
                </a:schemeClr>
              </a:solidFill>
              <a:cs typeface="Arabic Transparent" pitchFamily="2" charset="-78"/>
            </a:endParaRPr>
          </a:p>
          <a:p>
            <a:pPr algn="r" rtl="1"/>
            <a:r>
              <a:rPr lang="ar-DZ" sz="2400" b="1" dirty="0" smtClean="0">
                <a:cs typeface="Arabic Transparent" pitchFamily="2" charset="-78"/>
              </a:rPr>
              <a:t>أي </a:t>
            </a:r>
            <a:r>
              <a:rPr lang="ar-DZ" sz="2400" b="1" dirty="0">
                <a:cs typeface="Arabic Transparent" pitchFamily="2" charset="-78"/>
              </a:rPr>
              <a:t>الزمن هو </a:t>
            </a:r>
            <a:r>
              <a:rPr lang="fr-FR" sz="2400" b="1" dirty="0">
                <a:cs typeface="Arabic Transparent" pitchFamily="2" charset="-78"/>
              </a:rPr>
              <a:t>T=1/F</a:t>
            </a:r>
            <a:r>
              <a:rPr lang="ar-DZ" sz="2400" b="1" dirty="0">
                <a:cs typeface="Arabic Transparent" pitchFamily="2" charset="-78"/>
              </a:rPr>
              <a:t>  إذا   مع الـ </a:t>
            </a:r>
            <a:r>
              <a:rPr lang="fr-FR" sz="2400" b="1" dirty="0">
                <a:cs typeface="Arabic Transparent" pitchFamily="2" charset="-78"/>
              </a:rPr>
              <a:t>pic</a:t>
            </a:r>
            <a:r>
              <a:rPr lang="ar-DZ" sz="2400" b="1" dirty="0">
                <a:cs typeface="Arabic Transparent" pitchFamily="2" charset="-78"/>
              </a:rPr>
              <a:t> يعمل بربع الساعة</a:t>
            </a:r>
            <a:endParaRPr lang="fr-FR" sz="2400" b="1" dirty="0">
              <a:cs typeface="Arabic Transparent" pitchFamily="2" charset="-78"/>
            </a:endParaRPr>
          </a:p>
          <a:p>
            <a:pPr algn="r" rtl="1"/>
            <a:r>
              <a:rPr lang="ar-DZ" sz="2400" b="1" dirty="0">
                <a:cs typeface="Arabic Transparent" pitchFamily="2" charset="-78"/>
              </a:rPr>
              <a:t>أي </a:t>
            </a:r>
            <a:r>
              <a:rPr lang="fr-FR" sz="2400" b="1" dirty="0">
                <a:cs typeface="Arabic Transparent" pitchFamily="2" charset="-78"/>
              </a:rPr>
              <a:t>T/4</a:t>
            </a:r>
            <a:r>
              <a:rPr lang="ar-DZ" sz="2400" b="1" dirty="0">
                <a:cs typeface="Arabic Transparent" pitchFamily="2" charset="-78"/>
              </a:rPr>
              <a:t> نتحل على </a:t>
            </a:r>
            <a:r>
              <a:rPr lang="fr-FR" sz="2400" b="1" dirty="0">
                <a:cs typeface="Arabic Transparent" pitchFamily="2" charset="-78"/>
              </a:rPr>
              <a:t>T= 4/4 = 1</a:t>
            </a:r>
            <a:r>
              <a:rPr lang="fr-FR" sz="2400" b="1" dirty="0">
                <a:cs typeface="Arabic Transparent" pitchFamily="2" charset="-78"/>
                <a:sym typeface="Symbol"/>
              </a:rPr>
              <a:t></a:t>
            </a:r>
            <a:r>
              <a:rPr lang="fr-FR" sz="2400" b="1" dirty="0">
                <a:cs typeface="Arabic Transparent" pitchFamily="2" charset="-78"/>
              </a:rPr>
              <a:t>s </a:t>
            </a:r>
            <a:endParaRPr lang="fr-FR" sz="2400" b="1" dirty="0" smtClean="0">
              <a:cs typeface="Arabic Transparent" pitchFamily="2" charset="-78"/>
            </a:endParaRPr>
          </a:p>
          <a:p>
            <a:pPr algn="r" rtl="1"/>
            <a:endParaRPr lang="fr-FR" sz="2400" b="1" dirty="0">
              <a:cs typeface="Arabic Transparent" pitchFamily="2" charset="-78"/>
            </a:endParaRPr>
          </a:p>
          <a:p>
            <a:pPr algn="r" rtl="1"/>
            <a:r>
              <a:rPr lang="ar-DZ" sz="2400" b="1" dirty="0">
                <a:cs typeface="Arabic Transparent" pitchFamily="2" charset="-78"/>
              </a:rPr>
              <a:t>نأخذ سجل و ننقص من 256 إلى 0 (256..255..254...0)نتحل على</a:t>
            </a:r>
            <a:r>
              <a:rPr lang="fr-FR" sz="2400" b="1" dirty="0">
                <a:cs typeface="Arabic Transparent" pitchFamily="2" charset="-78"/>
                <a:sym typeface="Symbol"/>
              </a:rPr>
              <a:t></a:t>
            </a:r>
            <a:r>
              <a:rPr lang="fr-FR" sz="2400" b="1" dirty="0">
                <a:cs typeface="Arabic Transparent" pitchFamily="2" charset="-78"/>
              </a:rPr>
              <a:t>s</a:t>
            </a:r>
            <a:r>
              <a:rPr lang="ar-DZ" sz="2400" b="1" dirty="0">
                <a:cs typeface="Arabic Transparent" pitchFamily="2" charset="-78"/>
              </a:rPr>
              <a:t> 256</a:t>
            </a:r>
            <a:endParaRPr lang="fr-FR" sz="2400" b="1" dirty="0">
              <a:cs typeface="Arabic Transparent" pitchFamily="2" charset="-78"/>
            </a:endParaRPr>
          </a:p>
          <a:p>
            <a:pPr algn="r" rtl="1"/>
            <a:r>
              <a:rPr lang="ar-DZ" sz="2400" b="1" dirty="0">
                <a:cs typeface="Arabic Transparent" pitchFamily="2" charset="-78"/>
              </a:rPr>
              <a:t>إذا أخدنا سجلين 256×256 = </a:t>
            </a:r>
            <a:r>
              <a:rPr lang="fr-FR" sz="2400" b="1" dirty="0">
                <a:cs typeface="Arabic Transparent" pitchFamily="2" charset="-78"/>
                <a:sym typeface="Symbol"/>
              </a:rPr>
              <a:t></a:t>
            </a:r>
            <a:r>
              <a:rPr lang="fr-FR" sz="2400" b="1" dirty="0">
                <a:cs typeface="Arabic Transparent" pitchFamily="2" charset="-78"/>
              </a:rPr>
              <a:t>s </a:t>
            </a:r>
            <a:r>
              <a:rPr lang="ar-DZ" sz="2400" b="1" dirty="0">
                <a:cs typeface="Arabic Transparent" pitchFamily="2" charset="-78"/>
              </a:rPr>
              <a:t>65536</a:t>
            </a:r>
            <a:endParaRPr lang="fr-FR" sz="2400" b="1" dirty="0">
              <a:cs typeface="Arabic Transparent" pitchFamily="2" charset="-78"/>
            </a:endParaRPr>
          </a:p>
          <a:p>
            <a:pPr algn="r" rtl="1"/>
            <a:r>
              <a:rPr lang="ar-DZ" sz="2400" b="1" dirty="0">
                <a:cs typeface="Arabic Transparent" pitchFamily="2" charset="-78"/>
              </a:rPr>
              <a:t>للحصول على</a:t>
            </a:r>
            <a:r>
              <a:rPr lang="fr-FR" sz="2400" b="1" dirty="0">
                <a:cs typeface="Arabic Transparent" pitchFamily="2" charset="-78"/>
              </a:rPr>
              <a:t>s </a:t>
            </a:r>
            <a:r>
              <a:rPr lang="ar-DZ" sz="2400" b="1" dirty="0">
                <a:cs typeface="Arabic Transparent" pitchFamily="2" charset="-78"/>
              </a:rPr>
              <a:t> 0.5  اي </a:t>
            </a:r>
            <a:r>
              <a:rPr lang="fr-FR" sz="2400" b="1" dirty="0">
                <a:cs typeface="Arabic Transparent" pitchFamily="2" charset="-78"/>
                <a:sym typeface="Symbol"/>
              </a:rPr>
              <a:t></a:t>
            </a:r>
            <a:r>
              <a:rPr lang="fr-FR" sz="2400" b="1" dirty="0">
                <a:cs typeface="Arabic Transparent" pitchFamily="2" charset="-78"/>
              </a:rPr>
              <a:t>s</a:t>
            </a:r>
            <a:r>
              <a:rPr lang="ar-DZ" sz="2400" b="1" dirty="0">
                <a:cs typeface="Arabic Transparent" pitchFamily="2" charset="-78"/>
              </a:rPr>
              <a:t> </a:t>
            </a:r>
            <a:r>
              <a:rPr lang="ar-DZ" sz="2400" b="1" dirty="0" smtClean="0">
                <a:cs typeface="Arabic Transparent" pitchFamily="2" charset="-78"/>
              </a:rPr>
              <a:t>500000</a:t>
            </a:r>
            <a:endParaRPr lang="fr-FR" sz="2400" b="1" dirty="0" smtClean="0">
              <a:cs typeface="Arabic Transparent" pitchFamily="2" charset="-78"/>
            </a:endParaRPr>
          </a:p>
          <a:p>
            <a:pPr algn="r" rtl="1"/>
            <a:endParaRPr lang="fr-FR" sz="2400" b="1" dirty="0">
              <a:cs typeface="Arabic Transparent" pitchFamily="2" charset="-78"/>
            </a:endParaRPr>
          </a:p>
          <a:p>
            <a:pPr algn="r" rtl="1"/>
            <a:r>
              <a:rPr lang="ar-DZ" sz="2400" b="1" dirty="0">
                <a:cs typeface="Arabic Transparent" pitchFamily="2" charset="-78"/>
              </a:rPr>
              <a:t>يجب إضافة سجل 500000/65536 =7.6 نستعمل سجل يوجد فيه قيمة 7 </a:t>
            </a:r>
            <a:r>
              <a:rPr lang="ar-DZ" sz="2400" b="1" dirty="0" smtClean="0">
                <a:cs typeface="Arabic Transparent" pitchFamily="2" charset="-78"/>
              </a:rPr>
              <a:t>فقط</a:t>
            </a:r>
            <a:endParaRPr lang="fr-FR" sz="2400" b="1" dirty="0" smtClean="0">
              <a:cs typeface="Arabic Transparent" pitchFamily="2" charset="-78"/>
            </a:endParaRPr>
          </a:p>
          <a:p>
            <a:pPr algn="r" rtl="1"/>
            <a:endParaRPr lang="fr-FR" sz="2400" b="1" dirty="0">
              <a:cs typeface="Arabic Transparent" pitchFamily="2" charset="-78"/>
            </a:endParaRPr>
          </a:p>
          <a:p>
            <a:pPr algn="r" rtl="1"/>
            <a:r>
              <a:rPr lang="ar-DZ" sz="2400" b="1" dirty="0">
                <a:cs typeface="Arabic Transparent" pitchFamily="2" charset="-78"/>
              </a:rPr>
              <a:t>فتتحصل على (7×256×256=458752) مع </a:t>
            </a:r>
            <a:r>
              <a:rPr lang="fr-FR" sz="2400" b="1" dirty="0">
                <a:cs typeface="Arabic Transparent" pitchFamily="2" charset="-78"/>
              </a:rPr>
              <a:t>NOD</a:t>
            </a:r>
            <a:r>
              <a:rPr lang="ar-DZ" sz="2400" b="1" dirty="0">
                <a:cs typeface="Arabic Transparent" pitchFamily="2" charset="-78"/>
              </a:rPr>
              <a:t> نصل إلى</a:t>
            </a:r>
            <a:r>
              <a:rPr lang="fr-FR" sz="2400" b="1" dirty="0">
                <a:cs typeface="Arabic Transparent" pitchFamily="2" charset="-78"/>
              </a:rPr>
              <a:t>s </a:t>
            </a:r>
            <a:r>
              <a:rPr lang="ar-DZ" sz="2400" b="1" dirty="0">
                <a:cs typeface="Arabic Transparent" pitchFamily="2" charset="-78"/>
              </a:rPr>
              <a:t> 0.5</a:t>
            </a:r>
            <a:endParaRPr lang="fr-FR" sz="2400" b="1" dirty="0">
              <a:cs typeface="Arabic Transparen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42844" y="171835"/>
            <a:ext cx="2959465" cy="6686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rgbClr val="FF0000"/>
                </a:solidFill>
              </a:rPr>
              <a:t>tempo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 err="1">
                <a:solidFill>
                  <a:schemeClr val="tx2"/>
                </a:solidFill>
              </a:rPr>
              <a:t>movlw</a:t>
            </a: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 smtClean="0"/>
              <a:t>7</a:t>
            </a:r>
            <a:endParaRPr lang="fr-FR" dirty="0"/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 err="1">
                <a:solidFill>
                  <a:schemeClr val="tx2"/>
                </a:solidFill>
              </a:rPr>
              <a:t>movwf</a:t>
            </a: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>
                <a:solidFill>
                  <a:srgbClr val="FF0000"/>
                </a:solidFill>
              </a:rPr>
              <a:t>cmpt3</a:t>
            </a:r>
            <a:r>
              <a:rPr lang="fr-FR" dirty="0">
                <a:solidFill>
                  <a:schemeClr val="tx2"/>
                </a:solidFill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rgbClr val="FF0000"/>
                </a:solidFill>
              </a:rPr>
              <a:t>boucle3</a:t>
            </a:r>
            <a:r>
              <a:rPr lang="fr-FR" dirty="0">
                <a:solidFill>
                  <a:schemeClr val="tx2"/>
                </a:solidFill>
              </a:rPr>
              <a:t>    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 err="1">
                <a:solidFill>
                  <a:schemeClr val="tx2"/>
                </a:solidFill>
              </a:rPr>
              <a:t>clrf</a:t>
            </a: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>
                <a:solidFill>
                  <a:srgbClr val="FF0000"/>
                </a:solidFill>
              </a:rPr>
              <a:t>cmpt2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rgbClr val="FF0000"/>
                </a:solidFill>
              </a:rPr>
              <a:t>boucle2</a:t>
            </a:r>
            <a:r>
              <a:rPr lang="fr-FR" dirty="0">
                <a:solidFill>
                  <a:schemeClr val="tx2"/>
                </a:solidFill>
              </a:rPr>
              <a:t>         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 err="1">
                <a:solidFill>
                  <a:schemeClr val="tx2"/>
                </a:solidFill>
              </a:rPr>
              <a:t>clrf</a:t>
            </a: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>
                <a:solidFill>
                  <a:srgbClr val="FF0000"/>
                </a:solidFill>
              </a:rPr>
              <a:t>cmpt1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rgbClr val="FF0000"/>
                </a:solidFill>
              </a:rPr>
              <a:t>boucle1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 err="1">
                <a:solidFill>
                  <a:schemeClr val="tx2"/>
                </a:solidFill>
              </a:rPr>
              <a:t>nop</a:t>
            </a:r>
            <a:endParaRPr lang="fr-FR" dirty="0">
              <a:solidFill>
                <a:schemeClr val="tx2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 err="1">
                <a:solidFill>
                  <a:schemeClr val="tx2"/>
                </a:solidFill>
              </a:rPr>
              <a:t>decfsz</a:t>
            </a: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>
                <a:solidFill>
                  <a:srgbClr val="FF0000"/>
                </a:solidFill>
              </a:rPr>
              <a:t>cmpt1 , f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 err="1">
                <a:solidFill>
                  <a:schemeClr val="tx2"/>
                </a:solidFill>
              </a:rPr>
              <a:t>goto</a:t>
            </a: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>
                <a:solidFill>
                  <a:srgbClr val="FF0000"/>
                </a:solidFill>
              </a:rPr>
              <a:t>boucle1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 err="1">
                <a:solidFill>
                  <a:schemeClr val="tx2"/>
                </a:solidFill>
              </a:rPr>
              <a:t>decfsz</a:t>
            </a: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>
                <a:solidFill>
                  <a:srgbClr val="FF0000"/>
                </a:solidFill>
              </a:rPr>
              <a:t>cmpt2 , f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 err="1">
                <a:solidFill>
                  <a:schemeClr val="tx2"/>
                </a:solidFill>
              </a:rPr>
              <a:t>goto</a:t>
            </a: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>
                <a:solidFill>
                  <a:srgbClr val="FF0000"/>
                </a:solidFill>
              </a:rPr>
              <a:t>boucle2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 err="1">
                <a:solidFill>
                  <a:schemeClr val="tx2"/>
                </a:solidFill>
              </a:rPr>
              <a:t>decfsz</a:t>
            </a: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>
                <a:solidFill>
                  <a:srgbClr val="FF0000"/>
                </a:solidFill>
              </a:rPr>
              <a:t>cmpt3 , f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 err="1">
                <a:solidFill>
                  <a:schemeClr val="tx2"/>
                </a:solidFill>
              </a:rPr>
              <a:t>goto</a:t>
            </a:r>
            <a:r>
              <a:rPr lang="fr-FR" dirty="0">
                <a:solidFill>
                  <a:schemeClr val="tx2"/>
                </a:solidFill>
              </a:rPr>
              <a:t>	</a:t>
            </a:r>
            <a:r>
              <a:rPr lang="fr-FR" dirty="0">
                <a:solidFill>
                  <a:srgbClr val="FF0000"/>
                </a:solidFill>
              </a:rPr>
              <a:t>boucle3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dirty="0">
                <a:solidFill>
                  <a:schemeClr val="tx2"/>
                </a:solidFill>
              </a:rPr>
              <a:t>	return</a:t>
            </a:r>
          </a:p>
        </p:txBody>
      </p:sp>
      <p:sp>
        <p:nvSpPr>
          <p:cNvPr id="5" name="Rectangle 4"/>
          <p:cNvSpPr/>
          <p:nvPr/>
        </p:nvSpPr>
        <p:spPr>
          <a:xfrm>
            <a:off x="2714612" y="1"/>
            <a:ext cx="2183611" cy="612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-DZ" sz="3600" dirty="0"/>
              <a:t>برنامج مؤقتة </a:t>
            </a:r>
            <a:endParaRPr lang="fr-FR" sz="3600" dirty="0"/>
          </a:p>
        </p:txBody>
      </p:sp>
      <p:sp>
        <p:nvSpPr>
          <p:cNvPr id="6" name="Rectangle 5"/>
          <p:cNvSpPr/>
          <p:nvPr/>
        </p:nvSpPr>
        <p:spPr>
          <a:xfrm>
            <a:off x="3428992" y="599998"/>
            <a:ext cx="23326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SA" sz="2000" b="1" dirty="0"/>
              <a:t>أكتب 7 في سجل العمل </a:t>
            </a:r>
            <a:r>
              <a:rPr lang="fr-FR" sz="1400" b="1" dirty="0" smtClean="0">
                <a:solidFill>
                  <a:srgbClr val="FF0000"/>
                </a:solidFill>
              </a:rPr>
              <a:t>W</a:t>
            </a:r>
            <a:endParaRPr lang="fr-FR" sz="1400" b="1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97175" y="1071546"/>
            <a:ext cx="38298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 smtClean="0">
                <a:solidFill>
                  <a:srgbClr val="FF0000"/>
                </a:solidFill>
              </a:rPr>
              <a:t>cmpt3</a:t>
            </a:r>
            <a:r>
              <a:rPr lang="fr-FR" sz="2000" b="1" dirty="0" smtClean="0"/>
              <a:t> </a:t>
            </a:r>
            <a:r>
              <a:rPr lang="ar-SA" sz="2000" b="1" dirty="0" smtClean="0"/>
              <a:t>أكتب معلومات السجل العمل في سجل</a:t>
            </a:r>
            <a:endParaRPr lang="fr-FR" sz="2000" b="1" dirty="0"/>
          </a:p>
        </p:txBody>
      </p:sp>
      <p:sp>
        <p:nvSpPr>
          <p:cNvPr id="8" name="Rectangle 7"/>
          <p:cNvSpPr/>
          <p:nvPr/>
        </p:nvSpPr>
        <p:spPr>
          <a:xfrm>
            <a:off x="1357290" y="1500174"/>
            <a:ext cx="7425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sz="2000" b="1" dirty="0"/>
              <a:t>برنامج</a:t>
            </a:r>
            <a:endParaRPr lang="fr-FR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3143240" y="1928802"/>
            <a:ext cx="14141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SA" dirty="0"/>
              <a:t> </a:t>
            </a:r>
            <a:r>
              <a:rPr lang="ar-SA" sz="2000" b="1" dirty="0"/>
              <a:t>امسح عداد </a:t>
            </a:r>
            <a:r>
              <a:rPr lang="fr-FR" sz="2000" b="1" dirty="0" smtClean="0"/>
              <a:t>2</a:t>
            </a:r>
            <a:r>
              <a:rPr lang="ar-SA" sz="2000" b="1" dirty="0" smtClean="0"/>
              <a:t> </a:t>
            </a:r>
            <a:endParaRPr lang="fr-FR" sz="2000" b="1" dirty="0"/>
          </a:p>
        </p:txBody>
      </p:sp>
      <p:sp>
        <p:nvSpPr>
          <p:cNvPr id="10" name="Rectangle 9"/>
          <p:cNvSpPr/>
          <p:nvPr/>
        </p:nvSpPr>
        <p:spPr>
          <a:xfrm>
            <a:off x="3000364" y="2714620"/>
            <a:ext cx="14141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SA" dirty="0"/>
              <a:t> </a:t>
            </a:r>
            <a:r>
              <a:rPr lang="ar-SA" sz="2000" b="1" dirty="0"/>
              <a:t>امسح عداد </a:t>
            </a:r>
            <a:r>
              <a:rPr lang="fr-FR" sz="2000" b="1" dirty="0" smtClean="0"/>
              <a:t>1</a:t>
            </a:r>
            <a:r>
              <a:rPr lang="ar-SA" sz="2000" b="1" dirty="0" smtClean="0"/>
              <a:t> </a:t>
            </a:r>
            <a:endParaRPr lang="fr-FR" sz="2000" b="1" dirty="0"/>
          </a:p>
        </p:txBody>
      </p:sp>
      <p:sp>
        <p:nvSpPr>
          <p:cNvPr id="11" name="Rectangle 10"/>
          <p:cNvSpPr/>
          <p:nvPr/>
        </p:nvSpPr>
        <p:spPr>
          <a:xfrm>
            <a:off x="2214546" y="3500438"/>
            <a:ext cx="12394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dirty="0"/>
              <a:t> </a:t>
            </a:r>
            <a:r>
              <a:rPr lang="ar-SA" sz="2000" b="1" dirty="0"/>
              <a:t>ضياع دورة </a:t>
            </a:r>
            <a:endParaRPr lang="fr-FR" sz="2000" b="1" dirty="0"/>
          </a:p>
        </p:txBody>
      </p:sp>
      <p:sp>
        <p:nvSpPr>
          <p:cNvPr id="12" name="Rectangle 11"/>
          <p:cNvSpPr/>
          <p:nvPr/>
        </p:nvSpPr>
        <p:spPr>
          <a:xfrm>
            <a:off x="3143208" y="3929066"/>
            <a:ext cx="6000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000" b="1" dirty="0"/>
              <a:t>انقص 1 من السجل </a:t>
            </a:r>
            <a:r>
              <a:rPr lang="ar-DZ" sz="2000" b="1" dirty="0"/>
              <a:t>،</a:t>
            </a:r>
            <a:r>
              <a:rPr lang="ar-SA" sz="2000" b="1" dirty="0" smtClean="0"/>
              <a:t> </a:t>
            </a:r>
            <a:r>
              <a:rPr lang="ar-SA" sz="2000" b="1" dirty="0"/>
              <a:t>إذا كان محتوى السجل</a:t>
            </a:r>
            <a:r>
              <a:rPr lang="fr-FR" sz="2000" b="1" dirty="0"/>
              <a:t> </a:t>
            </a:r>
            <a:r>
              <a:rPr lang="ar-SA" sz="2000" b="1" dirty="0"/>
              <a:t>يساوي 0 تجاوز التعليمة</a:t>
            </a:r>
            <a:endParaRPr lang="fr-FR" sz="2000" b="1" dirty="0"/>
          </a:p>
        </p:txBody>
      </p:sp>
      <p:sp>
        <p:nvSpPr>
          <p:cNvPr id="13" name="Rectangle 12"/>
          <p:cNvSpPr/>
          <p:nvPr/>
        </p:nvSpPr>
        <p:spPr>
          <a:xfrm>
            <a:off x="3500430" y="4357694"/>
            <a:ext cx="39196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/>
              <a:t>إذا كان محتوى السجل يختلف عن 0 ارجع إلى</a:t>
            </a:r>
            <a:endParaRPr lang="fr-FR" sz="2000" b="1" dirty="0"/>
          </a:p>
        </p:txBody>
      </p:sp>
      <p:sp>
        <p:nvSpPr>
          <p:cNvPr id="14" name="Rectangle 13"/>
          <p:cNvSpPr/>
          <p:nvPr/>
        </p:nvSpPr>
        <p:spPr>
          <a:xfrm>
            <a:off x="2928926" y="4814840"/>
            <a:ext cx="6000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000" b="1" dirty="0"/>
              <a:t>انقص 1 من السجل </a:t>
            </a:r>
            <a:r>
              <a:rPr lang="ar-DZ" sz="2000" b="1" dirty="0"/>
              <a:t>،</a:t>
            </a:r>
            <a:r>
              <a:rPr lang="ar-SA" sz="2000" b="1" dirty="0" smtClean="0"/>
              <a:t> </a:t>
            </a:r>
            <a:r>
              <a:rPr lang="ar-SA" sz="2000" b="1" dirty="0"/>
              <a:t>إذا كان محتوى السجل</a:t>
            </a:r>
            <a:r>
              <a:rPr lang="fr-FR" sz="2000" b="1" dirty="0"/>
              <a:t> </a:t>
            </a:r>
            <a:r>
              <a:rPr lang="ar-SA" sz="2000" b="1" dirty="0"/>
              <a:t>يساوي 0 تجاوز التعليمة</a:t>
            </a:r>
            <a:endParaRPr lang="fr-FR" sz="2000" b="1" dirty="0"/>
          </a:p>
        </p:txBody>
      </p:sp>
      <p:sp>
        <p:nvSpPr>
          <p:cNvPr id="15" name="Rectangle 14"/>
          <p:cNvSpPr/>
          <p:nvPr/>
        </p:nvSpPr>
        <p:spPr>
          <a:xfrm>
            <a:off x="2857488" y="5600658"/>
            <a:ext cx="6000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000" b="1" dirty="0"/>
              <a:t>انقص 1 من السجل </a:t>
            </a:r>
            <a:r>
              <a:rPr lang="ar-DZ" sz="2000" b="1" dirty="0"/>
              <a:t>،</a:t>
            </a:r>
            <a:r>
              <a:rPr lang="ar-SA" sz="2000" b="1" dirty="0" smtClean="0"/>
              <a:t> </a:t>
            </a:r>
            <a:r>
              <a:rPr lang="ar-SA" sz="2000" b="1" dirty="0"/>
              <a:t>إذا كان محتوى السجل</a:t>
            </a:r>
            <a:r>
              <a:rPr lang="fr-FR" sz="2000" b="1" dirty="0"/>
              <a:t> </a:t>
            </a:r>
            <a:r>
              <a:rPr lang="ar-SA" sz="2000" b="1" dirty="0"/>
              <a:t>يساوي 0 تجاوز التعليمة</a:t>
            </a:r>
            <a:endParaRPr lang="fr-FR" sz="2000" b="1" dirty="0"/>
          </a:p>
        </p:txBody>
      </p:sp>
      <p:sp>
        <p:nvSpPr>
          <p:cNvPr id="16" name="Rectangle 15"/>
          <p:cNvSpPr/>
          <p:nvPr/>
        </p:nvSpPr>
        <p:spPr>
          <a:xfrm>
            <a:off x="3500430" y="5243468"/>
            <a:ext cx="39196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/>
              <a:t>إذا كان محتوى السجل يختلف عن 0 ارجع إلى</a:t>
            </a:r>
            <a:endParaRPr lang="fr-FR" sz="2000" b="1" dirty="0"/>
          </a:p>
        </p:txBody>
      </p:sp>
      <p:sp>
        <p:nvSpPr>
          <p:cNvPr id="17" name="Rectangle 16"/>
          <p:cNvSpPr/>
          <p:nvPr/>
        </p:nvSpPr>
        <p:spPr>
          <a:xfrm>
            <a:off x="3357554" y="6000768"/>
            <a:ext cx="39196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/>
              <a:t>إذا كان محتوى السجل يختلف عن 0 ارجع إلى</a:t>
            </a:r>
            <a:endParaRPr lang="fr-FR" sz="2000" b="1" dirty="0"/>
          </a:p>
        </p:txBody>
      </p:sp>
      <p:sp>
        <p:nvSpPr>
          <p:cNvPr id="18" name="Rectangle 17"/>
          <p:cNvSpPr/>
          <p:nvPr/>
        </p:nvSpPr>
        <p:spPr>
          <a:xfrm>
            <a:off x="2214546" y="6386476"/>
            <a:ext cx="8018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sz="2000" b="1" dirty="0" smtClean="0"/>
              <a:t>الرجوع</a:t>
            </a:r>
            <a:endParaRPr lang="fr-FR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2976" y="214290"/>
            <a:ext cx="6215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cs typeface="Arial" charset="0"/>
              </a:rPr>
              <a:t>PROGRAMME EN ASSEMBLEUR AVEC </a:t>
            </a:r>
            <a:r>
              <a:rPr lang="fr-FR" b="1" dirty="0" smtClean="0">
                <a:cs typeface="Arial" charset="0"/>
              </a:rPr>
              <a:t>MPLAB</a:t>
            </a:r>
            <a:endParaRPr lang="ar-DZ" b="1" dirty="0" smtClean="0">
              <a:cs typeface="Arial" charset="0"/>
            </a:endParaRPr>
          </a:p>
          <a:p>
            <a:pPr algn="ctr" rtl="1"/>
            <a:r>
              <a:rPr lang="ar-DZ" b="1" dirty="0" smtClean="0">
                <a:cs typeface="Arial" charset="0"/>
              </a:rPr>
              <a:t>برنامج في لغة التجميع ببرنامج </a:t>
            </a:r>
            <a:r>
              <a:rPr lang="fr-FR" b="1" dirty="0" smtClean="0">
                <a:cs typeface="Arial" charset="0"/>
              </a:rPr>
              <a:t>MPLAB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214282" y="692696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/>
              <a:t>       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LIST</a:t>
            </a:r>
            <a:r>
              <a:rPr lang="fr-FR" b="1" dirty="0" smtClean="0"/>
              <a:t>      </a:t>
            </a:r>
            <a:r>
              <a:rPr lang="fr-FR" b="1" dirty="0">
                <a:solidFill>
                  <a:srgbClr val="FF0000"/>
                </a:solidFill>
              </a:rPr>
              <a:t>p</a:t>
            </a:r>
            <a:r>
              <a:rPr lang="fr-FR" b="1" dirty="0"/>
              <a:t>=16F84</a:t>
            </a:r>
            <a:r>
              <a:rPr lang="fr-FR" dirty="0"/>
              <a:t>            </a:t>
            </a:r>
          </a:p>
          <a:p>
            <a:r>
              <a:rPr lang="fr-FR" b="1" dirty="0" smtClean="0"/>
              <a:t>          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#</a:t>
            </a:r>
            <a:r>
              <a:rPr lang="fr-FR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include</a:t>
            </a: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fr-FR" b="1" dirty="0">
                <a:solidFill>
                  <a:srgbClr val="FF0000"/>
                </a:solidFill>
              </a:rPr>
              <a:t>&lt;p16F84.inc&gt;</a:t>
            </a:r>
            <a:r>
              <a:rPr lang="fr-FR" dirty="0">
                <a:solidFill>
                  <a:srgbClr val="FF0000"/>
                </a:solidFill>
              </a:rPr>
              <a:t>  </a:t>
            </a:r>
            <a:endParaRPr lang="fr-FR" dirty="0" smtClean="0">
              <a:solidFill>
                <a:srgbClr val="FF0000"/>
              </a:solidFill>
            </a:endParaRPr>
          </a:p>
          <a:p>
            <a:r>
              <a:rPr lang="fr-FR" dirty="0" smtClean="0"/>
              <a:t>      </a:t>
            </a:r>
            <a:endParaRPr lang="fr-FR" dirty="0"/>
          </a:p>
          <a:p>
            <a:r>
              <a:rPr lang="fr-FR" b="1" dirty="0" smtClean="0">
                <a:solidFill>
                  <a:schemeClr val="tx2"/>
                </a:solidFill>
              </a:rPr>
              <a:t>      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__</a:t>
            </a: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CONFIG   </a:t>
            </a:r>
            <a:r>
              <a:rPr lang="fr-FR" b="1" dirty="0">
                <a:solidFill>
                  <a:srgbClr val="FF0000"/>
                </a:solidFill>
              </a:rPr>
              <a:t>_CP_OFF &amp; _WDT_OFF &amp; _PWRTE_ON &amp; _XT_OSC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4572008"/>
            <a:ext cx="507203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chemeClr val="accent6"/>
                </a:solidFill>
              </a:rPr>
              <a:t>         </a:t>
            </a:r>
            <a:r>
              <a:rPr lang="fr-FR" dirty="0" err="1" smtClean="0">
                <a:solidFill>
                  <a:schemeClr val="accent6"/>
                </a:solidFill>
              </a:rPr>
              <a:t>init</a:t>
            </a:r>
            <a:endParaRPr lang="fr-FR" dirty="0" smtClean="0">
              <a:solidFill>
                <a:schemeClr val="accent6"/>
              </a:solidFill>
            </a:endParaRPr>
          </a:p>
          <a:p>
            <a:r>
              <a:rPr lang="fr-FR" dirty="0"/>
              <a:t>	</a:t>
            </a:r>
            <a:r>
              <a:rPr lang="fr-FR" dirty="0" err="1" smtClean="0">
                <a:solidFill>
                  <a:schemeClr val="tx2"/>
                </a:solidFill>
              </a:rPr>
              <a:t>bsf</a:t>
            </a:r>
            <a:r>
              <a:rPr lang="fr-FR" dirty="0" smtClean="0"/>
              <a:t>	</a:t>
            </a:r>
            <a:r>
              <a:rPr lang="fr-FR" dirty="0" smtClean="0">
                <a:solidFill>
                  <a:schemeClr val="accent6"/>
                </a:solidFill>
              </a:rPr>
              <a:t>STATUS,RP0</a:t>
            </a:r>
            <a:r>
              <a:rPr lang="fr-FR" dirty="0" smtClean="0"/>
              <a:t> </a:t>
            </a:r>
          </a:p>
          <a:p>
            <a:r>
              <a:rPr lang="fr-FR" dirty="0" smtClean="0"/>
              <a:t>	</a:t>
            </a:r>
            <a:r>
              <a:rPr lang="fr-FR" dirty="0" err="1" smtClean="0">
                <a:solidFill>
                  <a:schemeClr val="tx2"/>
                </a:solidFill>
              </a:rPr>
              <a:t>bcf</a:t>
            </a:r>
            <a:r>
              <a:rPr lang="fr-FR" dirty="0" smtClean="0"/>
              <a:t>	</a:t>
            </a:r>
            <a:r>
              <a:rPr lang="fr-FR" dirty="0" smtClean="0">
                <a:solidFill>
                  <a:schemeClr val="accent6"/>
                </a:solidFill>
              </a:rPr>
              <a:t>TRISB,1</a:t>
            </a:r>
          </a:p>
          <a:p>
            <a:r>
              <a:rPr lang="fr-FR" dirty="0" smtClean="0"/>
              <a:t>	</a:t>
            </a:r>
            <a:r>
              <a:rPr lang="fr-FR" dirty="0" err="1" smtClean="0">
                <a:solidFill>
                  <a:schemeClr val="tx2"/>
                </a:solidFill>
              </a:rPr>
              <a:t>movlw</a:t>
            </a:r>
            <a:r>
              <a:rPr lang="fr-FR" dirty="0" smtClean="0"/>
              <a:t>	</a:t>
            </a:r>
            <a:r>
              <a:rPr lang="fr-FR" dirty="0" smtClean="0">
                <a:solidFill>
                  <a:schemeClr val="accent6"/>
                </a:solidFill>
              </a:rPr>
              <a:t>1</a:t>
            </a:r>
            <a:r>
              <a:rPr lang="fr-FR" dirty="0" smtClean="0"/>
              <a:t>                    </a:t>
            </a:r>
          </a:p>
          <a:p>
            <a:r>
              <a:rPr lang="fr-FR" dirty="0" smtClean="0"/>
              <a:t>	</a:t>
            </a:r>
            <a:r>
              <a:rPr lang="fr-FR" dirty="0" err="1" smtClean="0">
                <a:solidFill>
                  <a:schemeClr val="tx2"/>
                </a:solidFill>
              </a:rPr>
              <a:t>movwf</a:t>
            </a:r>
            <a:r>
              <a:rPr lang="fr-FR" dirty="0" smtClean="0"/>
              <a:t>	</a:t>
            </a:r>
            <a:r>
              <a:rPr lang="fr-FR" dirty="0" smtClean="0">
                <a:solidFill>
                  <a:schemeClr val="accent6"/>
                </a:solidFill>
              </a:rPr>
              <a:t>TRISA </a:t>
            </a:r>
          </a:p>
          <a:p>
            <a:r>
              <a:rPr lang="fr-FR" dirty="0" smtClean="0"/>
              <a:t>	</a:t>
            </a:r>
            <a:r>
              <a:rPr lang="fr-FR" dirty="0" err="1" smtClean="0">
                <a:solidFill>
                  <a:schemeClr val="tx2"/>
                </a:solidFill>
              </a:rPr>
              <a:t>bcf</a:t>
            </a:r>
            <a:r>
              <a:rPr lang="fr-FR" dirty="0" smtClean="0"/>
              <a:t>	</a:t>
            </a:r>
            <a:r>
              <a:rPr lang="fr-FR" dirty="0" smtClean="0">
                <a:solidFill>
                  <a:schemeClr val="accent6"/>
                </a:solidFill>
              </a:rPr>
              <a:t>STATUS,RP0 </a:t>
            </a:r>
          </a:p>
          <a:p>
            <a:r>
              <a:rPr lang="fr-FR" dirty="0" smtClean="0"/>
              <a:t>	</a:t>
            </a:r>
            <a:r>
              <a:rPr lang="fr-FR" dirty="0" err="1" smtClean="0">
                <a:solidFill>
                  <a:schemeClr val="tx2"/>
                </a:solidFill>
              </a:rPr>
              <a:t>goto</a:t>
            </a:r>
            <a:r>
              <a:rPr lang="fr-FR" dirty="0" smtClean="0"/>
              <a:t>	</a:t>
            </a:r>
            <a:r>
              <a:rPr lang="fr-FR" dirty="0" err="1" smtClean="0">
                <a:solidFill>
                  <a:schemeClr val="accent6"/>
                </a:solidFill>
              </a:rPr>
              <a:t>debut</a:t>
            </a:r>
            <a:endParaRPr lang="fr-FR" dirty="0">
              <a:solidFill>
                <a:schemeClr val="accent6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34565" y="392567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; Adresse de départ après reset</a:t>
            </a:r>
          </a:p>
          <a:p>
            <a:r>
              <a:rPr lang="fr-FR" dirty="0"/>
              <a:t>; Adresse 0: initialiser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14678" y="4814840"/>
            <a:ext cx="5352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DZ" sz="2000" b="1" dirty="0" smtClean="0"/>
              <a:t>وضع </a:t>
            </a:r>
            <a:r>
              <a:rPr lang="ar-DZ" sz="2000" b="1" dirty="0"/>
              <a:t>بيت ( </a:t>
            </a:r>
            <a:r>
              <a:rPr lang="fr-FR" sz="1400" b="1" dirty="0" smtClean="0">
                <a:solidFill>
                  <a:srgbClr val="FF0000"/>
                </a:solidFill>
              </a:rPr>
              <a:t>RPO</a:t>
            </a:r>
            <a:r>
              <a:rPr lang="ar-DZ" sz="2000" b="1" dirty="0" smtClean="0"/>
              <a:t>)للسجل (</a:t>
            </a:r>
            <a:r>
              <a:rPr lang="fr-FR" sz="1400" b="1" dirty="0" smtClean="0">
                <a:solidFill>
                  <a:srgbClr val="FF0000"/>
                </a:solidFill>
              </a:rPr>
              <a:t>STATUS</a:t>
            </a:r>
            <a:r>
              <a:rPr lang="ar-DZ" sz="2000" b="1" dirty="0" smtClean="0"/>
              <a:t> </a:t>
            </a:r>
            <a:r>
              <a:rPr lang="ar-DZ" sz="2000" b="1" dirty="0"/>
              <a:t>) في1 للذهاب إلى بنك1</a:t>
            </a:r>
            <a:endParaRPr lang="fr-FR" sz="2000" b="1" dirty="0"/>
          </a:p>
        </p:txBody>
      </p:sp>
      <p:sp>
        <p:nvSpPr>
          <p:cNvPr id="12" name="Rectangle 11"/>
          <p:cNvSpPr/>
          <p:nvPr/>
        </p:nvSpPr>
        <p:spPr>
          <a:xfrm>
            <a:off x="2571736" y="5100592"/>
            <a:ext cx="59293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000" b="1" dirty="0"/>
              <a:t>وضع </a:t>
            </a:r>
            <a:r>
              <a:rPr lang="ar-DZ" sz="2000" b="1" dirty="0"/>
              <a:t> البيت 1 لسجل (</a:t>
            </a:r>
            <a:r>
              <a:rPr lang="fr-FR" sz="1400" b="1" dirty="0">
                <a:solidFill>
                  <a:srgbClr val="FF0000"/>
                </a:solidFill>
              </a:rPr>
              <a:t>TRISB</a:t>
            </a:r>
            <a:r>
              <a:rPr lang="ar-DZ" sz="2000" b="1" dirty="0"/>
              <a:t>)   في 0 لكي يكون المنفد كمخرج</a:t>
            </a:r>
            <a:r>
              <a:rPr lang="ar-SA" sz="2000" b="1" dirty="0"/>
              <a:t>؛</a:t>
            </a:r>
            <a:endParaRPr lang="fr-FR" sz="2000" b="1" dirty="0"/>
          </a:p>
        </p:txBody>
      </p:sp>
      <p:sp>
        <p:nvSpPr>
          <p:cNvPr id="13" name="Rectangle 12"/>
          <p:cNvSpPr/>
          <p:nvPr/>
        </p:nvSpPr>
        <p:spPr>
          <a:xfrm>
            <a:off x="2643174" y="5386344"/>
            <a:ext cx="23407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;</a:t>
            </a:r>
            <a:r>
              <a:rPr lang="ar-DZ" dirty="0"/>
              <a:t> </a:t>
            </a:r>
            <a:r>
              <a:rPr lang="ar-DZ" sz="2000" b="1" dirty="0" smtClean="0"/>
              <a:t>كتابة </a:t>
            </a:r>
            <a:r>
              <a:rPr lang="ar-DZ" sz="2000" b="1" dirty="0"/>
              <a:t>1 في سجل العمل1</a:t>
            </a:r>
            <a:endParaRPr lang="fr-FR" sz="2000" b="1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428992" y="5643578"/>
            <a:ext cx="513188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1200" b="1" dirty="0" smtClean="0">
                <a:solidFill>
                  <a:srgbClr val="FF0000"/>
                </a:solidFill>
              </a:rPr>
              <a:t>TRISA</a:t>
            </a:r>
            <a:r>
              <a:rPr lang="ar-SA" b="1" dirty="0" smtClean="0"/>
              <a:t> وضعها في بيت 0 لسجل</a:t>
            </a:r>
            <a:r>
              <a:rPr lang="fr-FR" b="1" dirty="0" smtClean="0"/>
              <a:t> w </a:t>
            </a:r>
            <a:r>
              <a:rPr lang="ar-SA" b="1" dirty="0" smtClean="0"/>
              <a:t>أخد معلومات السجل</a:t>
            </a:r>
            <a:endParaRPr lang="en-US" b="1" dirty="0" smtClean="0"/>
          </a:p>
          <a:p>
            <a:pPr marL="0" marR="0" lvl="0" indent="0" algn="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</a:t>
            </a:r>
            <a:r>
              <a:rPr lang="ar-DZ" sz="2000" b="1" dirty="0"/>
              <a:t>كمدخل</a:t>
            </a:r>
            <a:r>
              <a:rPr lang="fr-FR" sz="2000" b="1" dirty="0"/>
              <a:t>  </a:t>
            </a:r>
            <a:r>
              <a:rPr lang="fr-FR" sz="1400" b="1" dirty="0" smtClean="0">
                <a:solidFill>
                  <a:srgbClr val="FF0000"/>
                </a:solidFill>
              </a:rPr>
              <a:t>RA0</a:t>
            </a:r>
            <a:r>
              <a:rPr lang="ar-DZ" sz="2000" b="1" dirty="0" smtClean="0"/>
              <a:t> </a:t>
            </a:r>
            <a:r>
              <a:rPr lang="ar-DZ" sz="2000" b="1" dirty="0"/>
              <a:t>لكي يكون</a:t>
            </a:r>
            <a:r>
              <a:rPr lang="fr-FR" sz="2000" b="1" dirty="0"/>
              <a:t> </a:t>
            </a:r>
            <a:endParaRPr lang="fr-FR" sz="2000" b="1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3357554" y="5929330"/>
            <a:ext cx="1531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/>
              <a:t>رجوع إلى بنك  0</a:t>
            </a:r>
            <a:r>
              <a:rPr lang="ar-SA" dirty="0"/>
              <a:t> </a:t>
            </a:r>
            <a:endParaRPr lang="fr-FR" dirty="0"/>
          </a:p>
        </p:txBody>
      </p:sp>
      <p:sp>
        <p:nvSpPr>
          <p:cNvPr id="16" name="Rectangle 15"/>
          <p:cNvSpPr/>
          <p:nvPr/>
        </p:nvSpPr>
        <p:spPr>
          <a:xfrm>
            <a:off x="2643174" y="628652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/>
              <a:t>debut</a:t>
            </a:r>
            <a:r>
              <a:rPr lang="fr-FR" b="1" dirty="0"/>
              <a:t> </a:t>
            </a:r>
            <a:r>
              <a:rPr lang="ar-SA" b="1" dirty="0"/>
              <a:t> اذهب إلى برنامج</a:t>
            </a:r>
            <a:endParaRPr lang="fr-FR" b="1" dirty="0"/>
          </a:p>
        </p:txBody>
      </p:sp>
      <p:sp>
        <p:nvSpPr>
          <p:cNvPr id="2" name="Rectangle 1"/>
          <p:cNvSpPr/>
          <p:nvPr/>
        </p:nvSpPr>
        <p:spPr>
          <a:xfrm>
            <a:off x="686586" y="391359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org</a:t>
            </a: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0x000 </a:t>
            </a:r>
            <a:r>
              <a:rPr lang="fr-FR" b="1" dirty="0">
                <a:solidFill>
                  <a:schemeClr val="tx2"/>
                </a:solidFill>
              </a:rPr>
              <a:t>		</a:t>
            </a: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b="1" dirty="0">
                <a:solidFill>
                  <a:schemeClr val="tx2"/>
                </a:solidFill>
              </a:rPr>
              <a:t>  </a:t>
            </a:r>
            <a:r>
              <a:rPr lang="fr-FR" b="1" dirty="0" err="1">
                <a:solidFill>
                  <a:schemeClr val="tx2"/>
                </a:solidFill>
              </a:rPr>
              <a:t>goto</a:t>
            </a:r>
            <a:r>
              <a:rPr lang="fr-FR" b="1" dirty="0">
                <a:solidFill>
                  <a:schemeClr val="tx2"/>
                </a:solidFill>
              </a:rPr>
              <a:t>    </a:t>
            </a:r>
            <a:r>
              <a:rPr lang="fr-FR" b="1" dirty="0" err="1">
                <a:solidFill>
                  <a:srgbClr val="FF0000"/>
                </a:solidFill>
              </a:rPr>
              <a:t>init</a:t>
            </a:r>
            <a:endParaRPr lang="fr-FR" dirty="0"/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458514" y="1978360"/>
            <a:ext cx="480131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CBLOCK 0x00C   </a:t>
            </a:r>
            <a:r>
              <a:rPr lang="fr-FR" b="1" dirty="0">
                <a:solidFill>
                  <a:schemeClr val="tx2"/>
                </a:solidFill>
              </a:rPr>
              <a:t>		 </a:t>
            </a: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b="1" dirty="0">
                <a:solidFill>
                  <a:schemeClr val="tx2"/>
                </a:solidFill>
              </a:rPr>
              <a:t>	</a:t>
            </a:r>
            <a:r>
              <a:rPr lang="fr-FR" b="1" dirty="0">
                <a:solidFill>
                  <a:srgbClr val="FF0000"/>
                </a:solidFill>
              </a:rPr>
              <a:t>cmpt1:1			</a:t>
            </a: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b="1" dirty="0">
                <a:solidFill>
                  <a:srgbClr val="FF0000"/>
                </a:solidFill>
              </a:rPr>
              <a:t>              cmpt2:1</a:t>
            </a: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b="1" dirty="0">
                <a:solidFill>
                  <a:srgbClr val="FF0000"/>
                </a:solidFill>
              </a:rPr>
              <a:t>	cmpt3:1</a:t>
            </a: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b="1" dirty="0">
                <a:solidFill>
                  <a:schemeClr val="tx2"/>
                </a:solidFill>
              </a:rPr>
              <a:t>	</a:t>
            </a:r>
            <a:r>
              <a:rPr lang="fr-FR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ENDC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397147" y="1978580"/>
            <a:ext cx="35605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SA" sz="2800" b="1" dirty="0"/>
              <a:t>بداية حلقة المتغيرات </a:t>
            </a:r>
            <a:r>
              <a:rPr lang="fr-FR" sz="2800" b="1" dirty="0" smtClean="0"/>
              <a:t>……..</a:t>
            </a:r>
            <a:endParaRPr lang="fr-FR" sz="2800" b="1" dirty="0"/>
          </a:p>
        </p:txBody>
      </p:sp>
      <p:sp>
        <p:nvSpPr>
          <p:cNvPr id="19" name="Rectangle 18"/>
          <p:cNvSpPr/>
          <p:nvPr/>
        </p:nvSpPr>
        <p:spPr>
          <a:xfrm>
            <a:off x="2034565" y="2932468"/>
            <a:ext cx="31935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DZ" sz="2800" b="1" dirty="0"/>
              <a:t>نهاية </a:t>
            </a:r>
            <a:r>
              <a:rPr lang="ar-DZ" sz="2800" b="1" dirty="0" smtClean="0"/>
              <a:t>الحلقة</a:t>
            </a:r>
            <a:r>
              <a:rPr lang="fr-FR" sz="2800" b="1" dirty="0" smtClean="0"/>
              <a:t>………….</a:t>
            </a:r>
            <a:r>
              <a:rPr lang="ar-DZ" sz="2800" b="1" dirty="0" smtClean="0"/>
              <a:t> </a:t>
            </a:r>
            <a:endParaRPr lang="fr-FR" sz="2800" b="1" dirty="0"/>
          </a:p>
        </p:txBody>
      </p:sp>
      <p:sp>
        <p:nvSpPr>
          <p:cNvPr id="20" name="Rectangle 19"/>
          <p:cNvSpPr/>
          <p:nvPr/>
        </p:nvSpPr>
        <p:spPr>
          <a:xfrm>
            <a:off x="743024" y="3271022"/>
            <a:ext cx="29139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#</a:t>
            </a:r>
            <a:r>
              <a:rPr kumimoji="0" lang="fr-FR" sz="1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define</a:t>
            </a: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  </a:t>
            </a:r>
            <a:r>
              <a: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LED   PORTB,1</a:t>
            </a:r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96928" y="3637635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#</a:t>
            </a:r>
            <a:r>
              <a:rPr kumimoji="0" lang="fr-FR" sz="1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define</a:t>
            </a: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  BP </a:t>
            </a:r>
            <a:r>
              <a: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PORTA,0</a:t>
            </a:r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8801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0" grpId="0"/>
      <p:bldP spid="10" grpId="1"/>
      <p:bldP spid="11" grpId="0"/>
      <p:bldP spid="12" grpId="0"/>
      <p:bldP spid="13" grpId="0"/>
      <p:bldP spid="1026" grpId="0"/>
      <p:bldP spid="15" grpId="0"/>
      <p:bldP spid="16" grpId="0"/>
      <p:bldP spid="17" grpId="0"/>
      <p:bldP spid="18" grpId="0"/>
      <p:bldP spid="18" grpId="1"/>
      <p:bldP spid="19" grpId="0"/>
      <p:bldP spid="19" grpId="1"/>
      <p:bldP spid="20" grpId="0"/>
      <p:bldP spid="2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Personnalisé 7">
      <a:dk1>
        <a:srgbClr val="002060"/>
      </a:dk1>
      <a:lt1>
        <a:sysClr val="window" lastClr="FFFFFF"/>
      </a:lt1>
      <a:dk2>
        <a:srgbClr val="1A1AF6"/>
      </a:dk2>
      <a:lt2>
        <a:srgbClr val="FEFAC9"/>
      </a:lt2>
      <a:accent1>
        <a:srgbClr val="00B050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FF0000"/>
      </a:accent6>
      <a:hlink>
        <a:srgbClr val="00B050"/>
      </a:hlink>
      <a:folHlink>
        <a:srgbClr val="6F6702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243</TotalTime>
  <Words>576</Words>
  <Application>Microsoft Office PowerPoint</Application>
  <PresentationFormat>Affichage à l'écran (4:3)</PresentationFormat>
  <Paragraphs>165</Paragraphs>
  <Slides>10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Oriel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SWEET</dc:creator>
  <cp:lastModifiedBy>H-CH</cp:lastModifiedBy>
  <cp:revision>28</cp:revision>
  <dcterms:created xsi:type="dcterms:W3CDTF">2010-04-14T03:49:36Z</dcterms:created>
  <dcterms:modified xsi:type="dcterms:W3CDTF">2012-01-31T20:26:29Z</dcterms:modified>
</cp:coreProperties>
</file>